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6.svg" ContentType="image/svg"/>
  <Override PartName="/ppt/media/image18.svg" ContentType="image/svg"/>
  <Override PartName="/ppt/media/image20.svg" ContentType="image/svg"/>
  <Override PartName="/ppt/media/image22.svg" ContentType="image/svg"/>
  <Override PartName="/ppt/media/image24.svg" ContentType="image/svg"/>
  <Override PartName="/ppt/notesSlides/notesSlide2.xml" ContentType="application/vnd.openxmlformats-officedocument.presentationml.notesSlide+xml"/>
  <Override PartName="/ppt/media/image29.svg" ContentType="image/svg"/>
  <Override PartName="/ppt/media/image31.svg" ContentType="image/svg"/>
  <Override PartName="/ppt/media/image33.svg" ContentType="image/svg"/>
  <Override PartName="/ppt/media/image35.svg" ContentType="image/sv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1997" r:id="rId5"/>
    <p:sldId id="2003" r:id="rId6"/>
    <p:sldId id="2008" r:id="rId7"/>
    <p:sldId id="2050" r:id="rId8"/>
    <p:sldId id="2039" r:id="rId9"/>
    <p:sldId id="2030" r:id="rId10"/>
    <p:sldId id="2041" r:id="rId11"/>
    <p:sldId id="2042" r:id="rId12"/>
    <p:sldId id="2043" r:id="rId13"/>
    <p:sldId id="204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FA9C9066-05B2-203E-AC1A-41E6E8866086}" name="Katrina MacKay" initials="KM" userId="S::katrina.mackay@blackbaud.me::0670298b-56f1-463c-8ea8-46d6ec08d2b8" providerId="AD"/>
  <p188:author id="{584A237A-C733-F8B5-ED87-D296891242AE}" name="Claudia North" initials="CN" userId="S::ClaudiaNorth@radleyyeldar.com::9eddaa05-da28-410a-9d71-8b6fe4d1f180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454"/>
    <a:srgbClr val="53A2D9"/>
    <a:srgbClr val="E0752D"/>
    <a:srgbClr val="FF3399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63C3B4-35F3-E886-0CC8-234B8D056403}" v="139" dt="2024-02-20T12:30:34.560"/>
    <p1510:client id="{863B60B9-E936-4B42-FF79-02178B64D31A}" v="11" dt="2024-02-20T17:18:31.561"/>
    <p1510:client id="{A1CFBF4A-0D86-564F-83D5-C797CF0977B8}" v="3" dt="2024-02-20T16:14:55.0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/>
    <p:restoredTop sz="81573" autoAdjust="0"/>
  </p:normalViewPr>
  <p:slideViewPr>
    <p:cSldViewPr snapToGrid="0">
      <p:cViewPr varScale="1">
        <p:scale>
          <a:sx n="122" d="100"/>
          <a:sy n="122" d="100"/>
        </p:scale>
        <p:origin x="1464" y="200"/>
      </p:cViewPr>
      <p:guideLst>
        <p:guide pos="1958"/>
        <p:guide pos="2139"/>
        <p:guide pos="5564"/>
        <p:guide pos="5722"/>
        <p:guide orient="horz" pos="2160"/>
      </p:guideLst>
    </p:cSldViewPr>
  </p:slideViewPr>
  <p:outlineViewPr>
    <p:cViewPr>
      <p:scale>
        <a:sx n="33" d="100"/>
        <a:sy n="33" d="100"/>
      </p:scale>
      <p:origin x="0" y="-19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38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S::katrina.mackay@blackbaud.me::0670298b-56f1-463c-8ea8-46d6ec08d2b8" providerId="AD" clId="Web-{863B60B9-E936-4B42-FF79-02178B64D31A}"/>
    <pc:docChg chg="addSld delSld modSld">
      <pc:chgData name="Katrina MacKay" userId="S::katrina.mackay@blackbaud.me::0670298b-56f1-463c-8ea8-46d6ec08d2b8" providerId="AD" clId="Web-{863B60B9-E936-4B42-FF79-02178B64D31A}" dt="2024-02-20T17:18:31.232" v="8" actId="20577"/>
      <pc:docMkLst>
        <pc:docMk/>
      </pc:docMkLst>
      <pc:sldChg chg="del">
        <pc:chgData name="Katrina MacKay" userId="S::katrina.mackay@blackbaud.me::0670298b-56f1-463c-8ea8-46d6ec08d2b8" providerId="AD" clId="Web-{863B60B9-E936-4B42-FF79-02178B64D31A}" dt="2024-02-20T17:17:55.591" v="1"/>
        <pc:sldMkLst>
          <pc:docMk/>
          <pc:sldMk cId="810166856" sldId="261"/>
        </pc:sldMkLst>
      </pc:sldChg>
      <pc:sldChg chg="modSp">
        <pc:chgData name="Katrina MacKay" userId="S::katrina.mackay@blackbaud.me::0670298b-56f1-463c-8ea8-46d6ec08d2b8" providerId="AD" clId="Web-{863B60B9-E936-4B42-FF79-02178B64D31A}" dt="2024-02-20T17:18:31.232" v="8" actId="20577"/>
        <pc:sldMkLst>
          <pc:docMk/>
          <pc:sldMk cId="4273648212" sldId="2008"/>
        </pc:sldMkLst>
        <pc:spChg chg="mod">
          <ac:chgData name="Katrina MacKay" userId="S::katrina.mackay@blackbaud.me::0670298b-56f1-463c-8ea8-46d6ec08d2b8" providerId="AD" clId="Web-{863B60B9-E936-4B42-FF79-02178B64D31A}" dt="2024-02-20T17:18:31.232" v="8" actId="20577"/>
          <ac:spMkLst>
            <pc:docMk/>
            <pc:sldMk cId="4273648212" sldId="2008"/>
            <ac:spMk id="16" creationId="{C5F4A34C-50A7-F12D-B6C6-E71ED21A6130}"/>
          </ac:spMkLst>
        </pc:spChg>
        <pc:spChg chg="mod">
          <ac:chgData name="Katrina MacKay" userId="S::katrina.mackay@blackbaud.me::0670298b-56f1-463c-8ea8-46d6ec08d2b8" providerId="AD" clId="Web-{863B60B9-E936-4B42-FF79-02178B64D31A}" dt="2024-02-20T17:18:24.342" v="4" actId="20577"/>
          <ac:spMkLst>
            <pc:docMk/>
            <pc:sldMk cId="4273648212" sldId="2008"/>
            <ac:spMk id="63" creationId="{A30834ED-2F05-3AAB-D41B-4EAF02BE1EDC}"/>
          </ac:spMkLst>
        </pc:spChg>
      </pc:sldChg>
      <pc:sldChg chg="add">
        <pc:chgData name="Katrina MacKay" userId="S::katrina.mackay@blackbaud.me::0670298b-56f1-463c-8ea8-46d6ec08d2b8" providerId="AD" clId="Web-{863B60B9-E936-4B42-FF79-02178B64D31A}" dt="2024-02-20T17:17:43.934" v="0"/>
        <pc:sldMkLst>
          <pc:docMk/>
          <pc:sldMk cId="998248620" sldId="2050"/>
        </pc:sldMkLst>
      </pc:sldChg>
    </pc:docChg>
  </pc:docChgLst>
  <pc:docChgLst>
    <pc:chgData name="Katrina MacKay" userId="0670298b-56f1-463c-8ea8-46d6ec08d2b8" providerId="ADAL" clId="{A1CFBF4A-0D86-564F-83D5-C797CF0977B8}"/>
    <pc:docChg chg="custSel addSld delSld modSld modMainMaster">
      <pc:chgData name="Katrina MacKay" userId="0670298b-56f1-463c-8ea8-46d6ec08d2b8" providerId="ADAL" clId="{A1CFBF4A-0D86-564F-83D5-C797CF0977B8}" dt="2024-02-20T16:15:07.845" v="7" actId="729"/>
      <pc:docMkLst>
        <pc:docMk/>
      </pc:docMkLst>
      <pc:sldChg chg="add">
        <pc:chgData name="Katrina MacKay" userId="0670298b-56f1-463c-8ea8-46d6ec08d2b8" providerId="ADAL" clId="{A1CFBF4A-0D86-564F-83D5-C797CF0977B8}" dt="2024-02-20T16:14:55.044" v="5"/>
        <pc:sldMkLst>
          <pc:docMk/>
          <pc:sldMk cId="810166856" sldId="261"/>
        </pc:sldMkLst>
      </pc:sldChg>
      <pc:sldChg chg="mod modShow">
        <pc:chgData name="Katrina MacKay" userId="0670298b-56f1-463c-8ea8-46d6ec08d2b8" providerId="ADAL" clId="{A1CFBF4A-0D86-564F-83D5-C797CF0977B8}" dt="2024-02-20T16:15:07.845" v="7" actId="729"/>
        <pc:sldMkLst>
          <pc:docMk/>
          <pc:sldMk cId="2439930149" sldId="2003"/>
        </pc:sldMkLst>
      </pc:sldChg>
      <pc:sldChg chg="delSp add mod setBg modShow">
        <pc:chgData name="Katrina MacKay" userId="0670298b-56f1-463c-8ea8-46d6ec08d2b8" providerId="ADAL" clId="{A1CFBF4A-0D86-564F-83D5-C797CF0977B8}" dt="2024-02-20T16:15:07.845" v="7" actId="729"/>
        <pc:sldMkLst>
          <pc:docMk/>
          <pc:sldMk cId="4273648212" sldId="2008"/>
        </pc:sldMkLst>
        <pc:spChg chg="del">
          <ac:chgData name="Katrina MacKay" userId="0670298b-56f1-463c-8ea8-46d6ec08d2b8" providerId="ADAL" clId="{A1CFBF4A-0D86-564F-83D5-C797CF0977B8}" dt="2024-02-20T16:14:33.500" v="3" actId="478"/>
          <ac:spMkLst>
            <pc:docMk/>
            <pc:sldMk cId="4273648212" sldId="2008"/>
            <ac:spMk id="21" creationId="{9AB29821-B47D-539F-566C-277743B28ACF}"/>
          </ac:spMkLst>
        </pc:spChg>
      </pc:sldChg>
      <pc:sldChg chg="del">
        <pc:chgData name="Katrina MacKay" userId="0670298b-56f1-463c-8ea8-46d6ec08d2b8" providerId="ADAL" clId="{A1CFBF4A-0D86-564F-83D5-C797CF0977B8}" dt="2024-02-20T16:14:44.507" v="4" actId="2696"/>
        <pc:sldMkLst>
          <pc:docMk/>
          <pc:sldMk cId="920406460" sldId="2055"/>
        </pc:sldMkLst>
      </pc:sldChg>
      <pc:sldChg chg="del">
        <pc:chgData name="Katrina MacKay" userId="0670298b-56f1-463c-8ea8-46d6ec08d2b8" providerId="ADAL" clId="{A1CFBF4A-0D86-564F-83D5-C797CF0977B8}" dt="2024-02-20T16:15:02.184" v="6" actId="2696"/>
        <pc:sldMkLst>
          <pc:docMk/>
          <pc:sldMk cId="1911414706" sldId="2056"/>
        </pc:sldMkLst>
      </pc:sldChg>
      <pc:sldMasterChg chg="delSp mod">
        <pc:chgData name="Katrina MacKay" userId="0670298b-56f1-463c-8ea8-46d6ec08d2b8" providerId="ADAL" clId="{A1CFBF4A-0D86-564F-83D5-C797CF0977B8}" dt="2024-02-20T12:43:22.804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A1CFBF4A-0D86-564F-83D5-C797CF0977B8}" dt="2024-02-20T12:43:22.804" v="0" actId="478"/>
          <ac:spMkLst>
            <pc:docMk/>
            <pc:sldMasterMk cId="2011239258" sldId="2147483648"/>
            <ac:spMk id="11" creationId="{FE5756B5-BB5C-D47A-3058-B2B026202E9F}"/>
          </ac:spMkLst>
        </pc:spChg>
      </pc:sldMasterChg>
    </pc:docChg>
  </pc:docChgLst>
  <pc:docChgLst>
    <pc:chgData name="Katrina MacKay" userId="S::katrina.mackay@blackbaud.me::0670298b-56f1-463c-8ea8-46d6ec08d2b8" providerId="AD" clId="Web-{5763C3B4-35F3-E886-0CC8-234B8D056403}"/>
    <pc:docChg chg="mod addSld delSld modSld sldOrd modMainMaster">
      <pc:chgData name="Katrina MacKay" userId="S::katrina.mackay@blackbaud.me::0670298b-56f1-463c-8ea8-46d6ec08d2b8" providerId="AD" clId="Web-{5763C3B4-35F3-E886-0CC8-234B8D056403}" dt="2024-02-20T12:30:34.451" v="118"/>
      <pc:docMkLst>
        <pc:docMk/>
      </pc:docMkLst>
      <pc:sldChg chg="modSp">
        <pc:chgData name="Katrina MacKay" userId="S::katrina.mackay@blackbaud.me::0670298b-56f1-463c-8ea8-46d6ec08d2b8" providerId="AD" clId="Web-{5763C3B4-35F3-E886-0CC8-234B8D056403}" dt="2024-02-20T12:26:13.139" v="19" actId="20577"/>
        <pc:sldMkLst>
          <pc:docMk/>
          <pc:sldMk cId="4126860064" sldId="1997"/>
        </pc:sldMkLst>
        <pc:spChg chg="mod">
          <ac:chgData name="Katrina MacKay" userId="S::katrina.mackay@blackbaud.me::0670298b-56f1-463c-8ea8-46d6ec08d2b8" providerId="AD" clId="Web-{5763C3B4-35F3-E886-0CC8-234B8D056403}" dt="2024-02-20T12:26:13.139" v="19" actId="20577"/>
          <ac:spMkLst>
            <pc:docMk/>
            <pc:sldMk cId="4126860064" sldId="1997"/>
            <ac:spMk id="5" creationId="{51FD3EBE-E030-8C45-93F6-833386D9E956}"/>
          </ac:spMkLst>
        </pc:spChg>
      </pc:sldChg>
      <pc:sldChg chg="modSp">
        <pc:chgData name="Katrina MacKay" userId="S::katrina.mackay@blackbaud.me::0670298b-56f1-463c-8ea8-46d6ec08d2b8" providerId="AD" clId="Web-{5763C3B4-35F3-E886-0CC8-234B8D056403}" dt="2024-02-20T12:26:17.686" v="24" actId="20577"/>
        <pc:sldMkLst>
          <pc:docMk/>
          <pc:sldMk cId="2439930149" sldId="2003"/>
        </pc:sldMkLst>
        <pc:spChg chg="mod">
          <ac:chgData name="Katrina MacKay" userId="S::katrina.mackay@blackbaud.me::0670298b-56f1-463c-8ea8-46d6ec08d2b8" providerId="AD" clId="Web-{5763C3B4-35F3-E886-0CC8-234B8D056403}" dt="2024-02-20T12:26:17.686" v="24" actId="20577"/>
          <ac:spMkLst>
            <pc:docMk/>
            <pc:sldMk cId="2439930149" sldId="2003"/>
            <ac:spMk id="41" creationId="{6054B16E-2B2B-798F-E73D-F979B0997DBE}"/>
          </ac:spMkLst>
        </pc:spChg>
      </pc:sldChg>
      <pc:sldChg chg="add del">
        <pc:chgData name="Katrina MacKay" userId="S::katrina.mackay@blackbaud.me::0670298b-56f1-463c-8ea8-46d6ec08d2b8" providerId="AD" clId="Web-{5763C3B4-35F3-E886-0CC8-234B8D056403}" dt="2024-02-20T12:29:42.760" v="90"/>
        <pc:sldMkLst>
          <pc:docMk/>
          <pc:sldMk cId="404480503" sldId="2004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42.198" v="87"/>
        <pc:sldMkLst>
          <pc:docMk/>
          <pc:sldMk cId="2274789904" sldId="2005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42.760" v="91"/>
        <pc:sldMkLst>
          <pc:docMk/>
          <pc:sldMk cId="141535937" sldId="2015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42.682" v="89"/>
        <pc:sldMkLst>
          <pc:docMk/>
          <pc:sldMk cId="2967382132" sldId="2016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42.307" v="88"/>
        <pc:sldMkLst>
          <pc:docMk/>
          <pc:sldMk cId="1669918238" sldId="2017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714" v="102"/>
        <pc:sldMkLst>
          <pc:docMk/>
          <pc:sldMk cId="3624269285" sldId="2019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683" v="101"/>
        <pc:sldMkLst>
          <pc:docMk/>
          <pc:sldMk cId="2113809120" sldId="2020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526" v="100"/>
        <pc:sldMkLst>
          <pc:docMk/>
          <pc:sldMk cId="3212311876" sldId="2021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355" v="99"/>
        <pc:sldMkLst>
          <pc:docMk/>
          <pc:sldMk cId="3043665515" sldId="2022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214" v="98"/>
        <pc:sldMkLst>
          <pc:docMk/>
          <pc:sldMk cId="1151053826" sldId="2023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2.042" v="97"/>
        <pc:sldMkLst>
          <pc:docMk/>
          <pc:sldMk cId="1771744880" sldId="2024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1.980" v="96"/>
        <pc:sldMkLst>
          <pc:docMk/>
          <pc:sldMk cId="3893743020" sldId="2025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1.870" v="95"/>
        <pc:sldMkLst>
          <pc:docMk/>
          <pc:sldMk cId="615557130" sldId="2026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1.651" v="93"/>
        <pc:sldMkLst>
          <pc:docMk/>
          <pc:sldMk cId="2538867340" sldId="2028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1.526" v="92"/>
        <pc:sldMkLst>
          <pc:docMk/>
          <pc:sldMk cId="1806675656" sldId="2029"/>
        </pc:sldMkLst>
      </pc:sldChg>
      <pc:sldChg chg="modSp add del ord">
        <pc:chgData name="Katrina MacKay" userId="S::katrina.mackay@blackbaud.me::0670298b-56f1-463c-8ea8-46d6ec08d2b8" providerId="AD" clId="Web-{5763C3B4-35F3-E886-0CC8-234B8D056403}" dt="2024-02-20T12:30:34.451" v="118"/>
        <pc:sldMkLst>
          <pc:docMk/>
          <pc:sldMk cId="941977203" sldId="2030"/>
        </pc:sldMkLst>
        <pc:picChg chg="mod">
          <ac:chgData name="Katrina MacKay" userId="S::katrina.mackay@blackbaud.me::0670298b-56f1-463c-8ea8-46d6ec08d2b8" providerId="AD" clId="Web-{5763C3B4-35F3-E886-0CC8-234B8D056403}" dt="2024-02-20T12:30:34.451" v="118"/>
          <ac:picMkLst>
            <pc:docMk/>
            <pc:sldMk cId="941977203" sldId="2030"/>
            <ac:picMk id="9" creationId="{1A4D5825-4364-FF34-730A-AF5216F842B4}"/>
          </ac:picMkLst>
        </pc:picChg>
      </pc:sldChg>
      <pc:sldChg chg="add del">
        <pc:chgData name="Katrina MacKay" userId="S::katrina.mackay@blackbaud.me::0670298b-56f1-463c-8ea8-46d6ec08d2b8" providerId="AD" clId="Web-{5763C3B4-35F3-E886-0CC8-234B8D056403}" dt="2024-02-20T12:30:12.949" v="109"/>
        <pc:sldMkLst>
          <pc:docMk/>
          <pc:sldMk cId="2033612627" sldId="2031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824" v="108"/>
        <pc:sldMkLst>
          <pc:docMk/>
          <pc:sldMk cId="3993936127" sldId="2033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778" v="107"/>
        <pc:sldMkLst>
          <pc:docMk/>
          <pc:sldMk cId="651588319" sldId="2034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653" v="106"/>
        <pc:sldMkLst>
          <pc:docMk/>
          <pc:sldMk cId="2722515857" sldId="2035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621" v="105"/>
        <pc:sldMkLst>
          <pc:docMk/>
          <pc:sldMk cId="1669631932" sldId="2036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497" v="103"/>
        <pc:sldMkLst>
          <pc:docMk/>
          <pc:sldMk cId="2233465055" sldId="2038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6.263" v="117"/>
        <pc:sldMkLst>
          <pc:docMk/>
          <pc:sldMk cId="2033750957" sldId="2045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6.201" v="116"/>
        <pc:sldMkLst>
          <pc:docMk/>
          <pc:sldMk cId="3100955340" sldId="2046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6.091" v="115"/>
        <pc:sldMkLst>
          <pc:docMk/>
          <pc:sldMk cId="3327874723" sldId="2047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5.998" v="114"/>
        <pc:sldMkLst>
          <pc:docMk/>
          <pc:sldMk cId="3007833059" sldId="2048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5.935" v="113"/>
        <pc:sldMkLst>
          <pc:docMk/>
          <pc:sldMk cId="2539135608" sldId="2049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5.856" v="112"/>
        <pc:sldMkLst>
          <pc:docMk/>
          <pc:sldMk cId="2502799077" sldId="2050"/>
        </pc:sldMkLst>
      </pc:sldChg>
      <pc:sldChg chg="del">
        <pc:chgData name="Katrina MacKay" userId="S::katrina.mackay@blackbaud.me::0670298b-56f1-463c-8ea8-46d6ec08d2b8" providerId="AD" clId="Web-{5763C3B4-35F3-E886-0CC8-234B8D056403}" dt="2024-02-20T12:30:25.763" v="111"/>
        <pc:sldMkLst>
          <pc:docMk/>
          <pc:sldMk cId="4791860" sldId="2051"/>
        </pc:sldMkLst>
      </pc:sldChg>
      <pc:sldChg chg="del">
        <pc:chgData name="Katrina MacKay" userId="S::katrina.mackay@blackbaud.me::0670298b-56f1-463c-8ea8-46d6ec08d2b8" providerId="AD" clId="Web-{5763C3B4-35F3-E886-0CC8-234B8D056403}" dt="2024-02-20T12:26:42.578" v="25"/>
        <pc:sldMkLst>
          <pc:docMk/>
          <pc:sldMk cId="3226158197" sldId="2052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30:12.574" v="104"/>
        <pc:sldMkLst>
          <pc:docMk/>
          <pc:sldMk cId="961468929" sldId="2053"/>
        </pc:sldMkLst>
      </pc:sldChg>
      <pc:sldChg chg="add del">
        <pc:chgData name="Katrina MacKay" userId="S::katrina.mackay@blackbaud.me::0670298b-56f1-463c-8ea8-46d6ec08d2b8" providerId="AD" clId="Web-{5763C3B4-35F3-E886-0CC8-234B8D056403}" dt="2024-02-20T12:29:51.761" v="94"/>
        <pc:sldMkLst>
          <pc:docMk/>
          <pc:sldMk cId="2833592508" sldId="2054"/>
        </pc:sldMkLst>
      </pc:sldChg>
      <pc:sldChg chg="addSp delSp modSp new addCm">
        <pc:chgData name="Katrina MacKay" userId="S::katrina.mackay@blackbaud.me::0670298b-56f1-463c-8ea8-46d6ec08d2b8" providerId="AD" clId="Web-{5763C3B4-35F3-E886-0CC8-234B8D056403}" dt="2024-02-20T12:27:46.566" v="37"/>
        <pc:sldMkLst>
          <pc:docMk/>
          <pc:sldMk cId="920406460" sldId="2055"/>
        </pc:sldMkLst>
        <pc:spChg chg="del">
          <ac:chgData name="Katrina MacKay" userId="S::katrina.mackay@blackbaud.me::0670298b-56f1-463c-8ea8-46d6ec08d2b8" providerId="AD" clId="Web-{5763C3B4-35F3-E886-0CC8-234B8D056403}" dt="2024-02-20T12:27:29.143" v="31"/>
          <ac:spMkLst>
            <pc:docMk/>
            <pc:sldMk cId="920406460" sldId="2055"/>
            <ac:spMk id="4" creationId="{A7CD87DE-6DCF-D738-3CEA-884A9B26B951}"/>
          </ac:spMkLst>
        </pc:spChg>
        <pc:picChg chg="add mod">
          <ac:chgData name="Katrina MacKay" userId="S::katrina.mackay@blackbaud.me::0670298b-56f1-463c-8ea8-46d6ec08d2b8" providerId="AD" clId="Web-{5763C3B4-35F3-E886-0CC8-234B8D056403}" dt="2024-02-20T12:27:36.316" v="35" actId="1076"/>
          <ac:picMkLst>
            <pc:docMk/>
            <pc:sldMk cId="920406460" sldId="2055"/>
            <ac:picMk id="6" creationId="{CD2B7F69-718E-B22A-D67B-7320DE71517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5763C3B4-35F3-E886-0CC8-234B8D056403}" dt="2024-02-20T12:27:46.566" v="37"/>
              <pc2:cmMkLst xmlns:pc2="http://schemas.microsoft.com/office/powerpoint/2019/9/main/command">
                <pc:docMk/>
                <pc:sldMk cId="920406460" sldId="2055"/>
                <pc2:cmMk id="{64282EA0-9AF4-490F-87F1-27DB48C7CF1B}"/>
              </pc2:cmMkLst>
            </pc226:cmChg>
          </p:ext>
        </pc:extLst>
      </pc:sldChg>
      <pc:sldChg chg="addSp delSp modSp new addCm">
        <pc:chgData name="Katrina MacKay" userId="S::katrina.mackay@blackbaud.me::0670298b-56f1-463c-8ea8-46d6ec08d2b8" providerId="AD" clId="Web-{5763C3B4-35F3-E886-0CC8-234B8D056403}" dt="2024-02-20T12:28:05.974" v="38"/>
        <pc:sldMkLst>
          <pc:docMk/>
          <pc:sldMk cId="1911414706" sldId="2056"/>
        </pc:sldMkLst>
        <pc:spChg chg="del">
          <ac:chgData name="Katrina MacKay" userId="S::katrina.mackay@blackbaud.me::0670298b-56f1-463c-8ea8-46d6ec08d2b8" providerId="AD" clId="Web-{5763C3B4-35F3-E886-0CC8-234B8D056403}" dt="2024-02-20T12:27:06.001" v="28"/>
          <ac:spMkLst>
            <pc:docMk/>
            <pc:sldMk cId="1911414706" sldId="2056"/>
            <ac:spMk id="4" creationId="{B4C95798-1AC8-5D9E-3A24-231FB366E20D}"/>
          </ac:spMkLst>
        </pc:spChg>
        <pc:picChg chg="add mod">
          <ac:chgData name="Katrina MacKay" userId="S::katrina.mackay@blackbaud.me::0670298b-56f1-463c-8ea8-46d6ec08d2b8" providerId="AD" clId="Web-{5763C3B4-35F3-E886-0CC8-234B8D056403}" dt="2024-02-20T12:27:11.580" v="30" actId="1076"/>
          <ac:picMkLst>
            <pc:docMk/>
            <pc:sldMk cId="1911414706" sldId="2056"/>
            <ac:picMk id="6" creationId="{685F082B-5618-3C65-2D14-E3D1B72A7AC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5763C3B4-35F3-E886-0CC8-234B8D056403}" dt="2024-02-20T12:28:05.974" v="38"/>
              <pc2:cmMkLst xmlns:pc2="http://schemas.microsoft.com/office/powerpoint/2019/9/main/command">
                <pc:docMk/>
                <pc:sldMk cId="1911414706" sldId="2056"/>
                <pc2:cmMk id="{5B2D354F-FF59-467C-93DC-73807477E176}"/>
              </pc2:cmMkLst>
            </pc226:cmChg>
          </p:ext>
        </pc:extLst>
      </pc:sldChg>
      <pc:sldMasterChg chg="addSp">
        <pc:chgData name="Katrina MacKay" userId="S::katrina.mackay@blackbaud.me::0670298b-56f1-463c-8ea8-46d6ec08d2b8" providerId="AD" clId="Web-{5763C3B4-35F3-E886-0CC8-234B8D056403}" dt="2024-02-20T12:23:53.803" v="0" actId="33475"/>
        <pc:sldMasterMkLst>
          <pc:docMk/>
          <pc:sldMasterMk cId="2011239258" sldId="2147483648"/>
        </pc:sldMasterMkLst>
        <pc:spChg chg="add">
          <ac:chgData name="Katrina MacKay" userId="S::katrina.mackay@blackbaud.me::0670298b-56f1-463c-8ea8-46d6ec08d2b8" providerId="AD" clId="Web-{5763C3B4-35F3-E886-0CC8-234B8D056403}" dt="2024-02-20T12:23:53.803" v="0" actId="33475"/>
          <ac:spMkLst>
            <pc:docMk/>
            <pc:sldMasterMk cId="2011239258" sldId="2147483648"/>
            <ac:spMk id="11" creationId="{FE5756B5-BB5C-D47A-3058-B2B026202E9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928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 drwy'r cynnwys ar y sleid.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662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 drwy'r cynnwys ar y sleid. A all y disgyblion ragweld beth fydd yn digwydd i'r faneg (bydd yn chwyddo wrth iddo lenwi â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-nwy) a'r gwastraff bwyd (dylai leihau mewn maint). Gofynnwch iddynt ychwanegu eu rhagfynegiadau ar eu taflen adroddiad labordy (argraffwch sleid 32). Fel arall,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gallant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gofnodi'r wybodaeth hon yn eu llyfr gwyddoniaeth neu ar bapur.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 bydd gan bob grŵp groen ffrwythau/llysiau gwahanol,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gallant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ddarganfod pa un sy'n cynhyrchu'r swm fwyaf o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-nwy. Gofynnwch iddyn nhw feddwl sut byddan nhw’n gwneud hwn yn brawf teg (gallent bwyso’r gwastraff bwyd a’i dorri i fyny yn yr un ffordd, dylent ychwanegu’r un faint o ysgogydd, gyda’r dŵr cynnes ar yr un tymheredd, a’i gymysgu i fyny yn yr un modd, dylent ddefnyddio cynwysyddion a menig union yr un fath). Sut byddan nhw'n mesur pa un sydd wedi cynhyrchu'r mwyaf o nwy (pa faneg sy'n chwyddo fwyaf)? A oes unrhyw broblem bosibl gyda hyn (oni bai fod gwahaniaeth mawr, bydd yn anodd dweud)?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b="1" i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Diffiniadau defnyddiol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Actifadydd – sylwedd sy'n cynyddu gweithgaredd ensym. Yn yr achos hwn yr actifydd yw burum neu bridd a fydd yn ‘deffro’ ac yn actifadu’r micro-organebau.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Micro-organebau – pethau byw bach iawn. Ni allwch eu gweld heb ficrosgop. Maen nhw o'n cwmpas ni i gyd, yn yr awyr, yn y dŵr ac yn ein cyrff.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-nwy – caiff ei gynhyrchu yn ystod y broses treulio anaerobig ac mae'n gyfuniad o fethan (60-70%) a charbon deuocsid (30-40%). Gellir defnyddio hwn fel ynni gwyrdd.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628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Gwyliwch y ffilm, sy'n arddangos arbrawf i ddangos ein bod yn cael bio-nwy o wastraff bwyd.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5037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Gofynnwch i'r myfyrwyr ddilyn y cyfarwyddiadau, gan weithio mewn grwpiau o 2-4.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Dylai myfyrwyr weld y faneg yn chwyddo, gan ei bod yn llenwi â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-nwy. Wrth i gyfaint y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-nwy gynyddu, dylai cyfaint y gwastraff organig leihau.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Opsiwn arall: Gallwch ddefnyddio 1 llwy fwrdd o bridd yn lle burum, ond bydd angen i chi gofnodi newidiadau bob 2 i 3 diwrnod dros gyfnod o 2 wythnos, gan y bydd y newidiadau'n cymryd mwy o amser.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Unwaith y bydd y disgyblion wedi cwblhau'r arbrawf, gofynnwch iddynt gwblhau'r cwestiynau eraill ar y daflen adroddiad labordy, a gofynnwch am wirfoddolwyr i rannu atebion.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9245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Argraffwch gopïau o’r daflen hon ar gyfer pob pâr neu grŵp, neu arddangoswch y sleid a gofynnwch i’r myfyrwyr ateb y cwestiynau ar bapur.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55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1A668-D339-607F-AC91-F62B10024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A57EA-4CD6-B2F1-CEAA-D76DE3B989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F90622-F81A-BFC5-5112-D81A28CD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870A4FF-1951-608B-A5C9-13AC9A9642CD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56167C-5BE4-AE82-B5E9-489C8B39D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866335-6BCB-3DFC-4076-A5C876A1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1EC90-D755-7ADA-4015-4B384677E17C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529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Sub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B2E45-3A27-125C-F85E-7CEC0124E2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466949-85BB-93B4-9834-E628B4FB50D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B415A83-8F89-08FA-AFAC-CF2A8C84E9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766D8-8090-89A2-531C-EB2DA5DDF6D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CD25EB-5F44-72EA-C457-3DEB33D021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B14E15-3C92-1E55-A0FF-FAF2582B3EB9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BBFDC2-A2B5-2DEB-42A7-334D1059E6D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Picture Placeholder 29">
            <a:extLst>
              <a:ext uri="{FF2B5EF4-FFF2-40B4-BE49-F238E27FC236}">
                <a16:creationId xmlns:a16="http://schemas.microsoft.com/office/drawing/2014/main" id="{3C456DB8-1DA6-921B-5317-E6A57B48DDC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" name="Picture Placeholder 29">
            <a:extLst>
              <a:ext uri="{FF2B5EF4-FFF2-40B4-BE49-F238E27FC236}">
                <a16:creationId xmlns:a16="http://schemas.microsoft.com/office/drawing/2014/main" id="{EE764564-75BC-40F0-9AC1-5A5A9078CA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" name="Picture Placeholder 29">
            <a:extLst>
              <a:ext uri="{FF2B5EF4-FFF2-40B4-BE49-F238E27FC236}">
                <a16:creationId xmlns:a16="http://schemas.microsoft.com/office/drawing/2014/main" id="{F4532CC2-A848-5D4B-43EA-76745C08AC3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2442FB-C03B-CC0D-D65D-B95FD2959D5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Picture Placeholder 29">
            <a:extLst>
              <a:ext uri="{FF2B5EF4-FFF2-40B4-BE49-F238E27FC236}">
                <a16:creationId xmlns:a16="http://schemas.microsoft.com/office/drawing/2014/main" id="{97725E83-7DB7-1232-93B4-A329C478FC0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699E2C2B-166B-9811-1382-C7D1AC8A1D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B6361096-B500-5F96-F6B2-C5E782B6122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2" name="Picture Placeholder 29">
            <a:extLst>
              <a:ext uri="{FF2B5EF4-FFF2-40B4-BE49-F238E27FC236}">
                <a16:creationId xmlns:a16="http://schemas.microsoft.com/office/drawing/2014/main" id="{00D9A457-4F27-6B7A-ECE6-1564CA5629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35CBDC0E-8E94-D1AE-8F3A-B63CBDF0FC3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9536306-6C9F-52CF-214C-44E11E0F518E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276DE7-437A-79F7-3F06-7DF612C33045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C3568BE-A262-33A9-D4C6-0D037CE96AB5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5640D34-BE30-C6D6-20CE-19ADBC4019E6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38C93F-464B-884E-7E76-9D25BE3658A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6899613-3580-3ECC-7523-0EFD5399D93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03E8A80-0916-138E-8936-E555A8D91EE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369434-C708-D410-B9E6-9F0919F05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3D58D2-B1A5-C5A4-BB7B-D48CCEA66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65A219-623F-7EC3-C951-5C58E66AB3A6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22" y="1753768"/>
            <a:ext cx="2912401" cy="4784582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670001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673695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7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F2D790-DC52-D6BD-6F30-C554E3BCC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7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DEF5D0-BDE7-DA81-C5C5-F654E24B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C6EC27-A14D-E3F3-22B9-9C288BB7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9C5C14-B82F-2C41-46CC-6A8F77A1D53B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4F8A06-6C98-797F-AD3F-150B171B6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D08914D-A6F8-26F4-953B-04A3B965C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0421D0-C141-C5C9-8BA3-A77FE90A5933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sv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FA89B22A-0B45-6F5E-10AA-539A2042399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B880CB8-59F8-F7D9-0500-CB8888756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152D59-FB0E-55E2-FE6B-DBCA46BD82F0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70" r:id="rId3"/>
    <p:sldLayoutId id="2147483671" r:id="rId4"/>
    <p:sldLayoutId id="2147483672" r:id="rId5"/>
    <p:sldLayoutId id="2147483674" r:id="rId6"/>
    <p:sldLayoutId id="2147483699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96" r:id="rId13"/>
    <p:sldLayoutId id="2147483680" r:id="rId14"/>
    <p:sldLayoutId id="2147483697" r:id="rId15"/>
    <p:sldLayoutId id="2147483681" r:id="rId16"/>
    <p:sldLayoutId id="2147483682" r:id="rId17"/>
    <p:sldLayoutId id="2147483683" r:id="rId18"/>
    <p:sldLayoutId id="2147483687" r:id="rId19"/>
    <p:sldLayoutId id="2147483684" r:id="rId20"/>
    <p:sldLayoutId id="2147483694" r:id="rId21"/>
    <p:sldLayoutId id="2147483686" r:id="rId22"/>
    <p:sldLayoutId id="2147483695" r:id="rId23"/>
    <p:sldLayoutId id="2147483685" r:id="rId24"/>
    <p:sldLayoutId id="2147483688" r:id="rId25"/>
    <p:sldLayoutId id="2147483690" r:id="rId26"/>
    <p:sldLayoutId id="2147483693" r:id="rId27"/>
    <p:sldLayoutId id="2147483692" r:id="rId28"/>
    <p:sldLayoutId id="2147483691" r:id="rId29"/>
    <p:sldLayoutId id="2147483689" r:id="rId30"/>
    <p:sldLayoutId id="2147483700" r:id="rId31"/>
    <p:sldLayoutId id="2147483701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21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55.svg"/><Relationship Id="rId4" Type="http://schemas.openxmlformats.org/officeDocument/2006/relationships/image" Target="../media/image22.sv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1.sv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svg"/><Relationship Id="rId11" Type="http://schemas.openxmlformats.org/officeDocument/2006/relationships/image" Target="../media/image47.svg"/><Relationship Id="rId5" Type="http://schemas.openxmlformats.org/officeDocument/2006/relationships/image" Target="../media/image43.png"/><Relationship Id="rId10" Type="http://schemas.openxmlformats.org/officeDocument/2006/relationships/image" Target="../media/image46.png"/><Relationship Id="rId4" Type="http://schemas.openxmlformats.org/officeDocument/2006/relationships/image" Target="../media/image42.svg"/><Relationship Id="rId9" Type="http://schemas.openxmlformats.org/officeDocument/2006/relationships/image" Target="../media/image3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openxmlformats.org/officeDocument/2006/relationships/image" Target="../media/image26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5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11" Type="http://schemas.openxmlformats.org/officeDocument/2006/relationships/image" Target="../media/image23.png"/><Relationship Id="rId5" Type="http://schemas.openxmlformats.org/officeDocument/2006/relationships/image" Target="../media/image50.png"/><Relationship Id="rId15" Type="http://schemas.openxmlformats.org/officeDocument/2006/relationships/image" Target="../media/image54.png"/><Relationship Id="rId10" Type="http://schemas.openxmlformats.org/officeDocument/2006/relationships/image" Target="../media/image22.svg"/><Relationship Id="rId4" Type="http://schemas.openxmlformats.org/officeDocument/2006/relationships/image" Target="../media/image49.svg"/><Relationship Id="rId9" Type="http://schemas.openxmlformats.org/officeDocument/2006/relationships/image" Target="../media/image21.png"/><Relationship Id="rId14" Type="http://schemas.openxmlformats.org/officeDocument/2006/relationships/image" Target="../media/image5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54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svg"/><Relationship Id="rId11" Type="http://schemas.openxmlformats.org/officeDocument/2006/relationships/hyperlink" Target="https://youtu.be/ztXkNABjK-w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57.svg"/><Relationship Id="rId4" Type="http://schemas.openxmlformats.org/officeDocument/2006/relationships/image" Target="../media/image16.svg"/><Relationship Id="rId9" Type="http://schemas.openxmlformats.org/officeDocument/2006/relationships/image" Target="../media/image56.png"/><Relationship Id="rId14" Type="http://schemas.openxmlformats.org/officeDocument/2006/relationships/image" Target="../media/image5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23.png"/><Relationship Id="rId18" Type="http://schemas.openxmlformats.org/officeDocument/2006/relationships/image" Target="../media/image55.svg"/><Relationship Id="rId3" Type="http://schemas.openxmlformats.org/officeDocument/2006/relationships/image" Target="../media/image15.png"/><Relationship Id="rId7" Type="http://schemas.openxmlformats.org/officeDocument/2006/relationships/image" Target="../media/image48.png"/><Relationship Id="rId12" Type="http://schemas.openxmlformats.org/officeDocument/2006/relationships/image" Target="../media/image22.svg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0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8.sv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59.png"/><Relationship Id="rId10" Type="http://schemas.openxmlformats.org/officeDocument/2006/relationships/image" Target="../media/image27.svg"/><Relationship Id="rId4" Type="http://schemas.openxmlformats.org/officeDocument/2006/relationships/image" Target="../media/image16.svg"/><Relationship Id="rId9" Type="http://schemas.openxmlformats.org/officeDocument/2006/relationships/image" Target="../media/image26.png"/><Relationship Id="rId1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3" y="216783"/>
            <a:ext cx="6871831" cy="1565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Ymgyrch</a:t>
            </a:r>
            <a:r>
              <a:rPr lang="en-GB" sz="14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gwyddoniaeth</a:t>
            </a:r>
            <a:endParaRPr lang="en-GB" sz="1400" b="1" err="1">
              <a:solidFill>
                <a:schemeClr val="accent2"/>
              </a:solidFill>
              <a:effectLst/>
              <a:latin typeface="Arial" panose="020B0604020202020204" pitchFamily="34" charset="0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dirty="0" err="1">
                <a:solidFill>
                  <a:schemeClr val="bg1"/>
                </a:solidFill>
                <a:ea typeface="+mn-lt"/>
                <a:cs typeface="+mn-lt"/>
              </a:rPr>
              <a:t>Microbau</a:t>
            </a:r>
            <a:r>
              <a:rPr lang="en-GB" sz="1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chemeClr val="bg1"/>
                </a:solidFill>
                <a:ea typeface="+mn-lt"/>
                <a:cs typeface="+mn-lt"/>
              </a:rPr>
              <a:t>hynod</a:t>
            </a:r>
            <a:endParaRPr lang="en-GB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Oedran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11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Amser: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20-30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munud</a:t>
            </a:r>
            <a:endParaRPr lang="en-GB" sz="1400" dirty="0">
              <a:solidFill>
                <a:schemeClr val="bg1"/>
              </a:solidFill>
              <a:effectLst/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Pwnc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: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Dyniaethau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,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Gwyddoniaeth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a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Thechnoleg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4F115D3-D017-E47B-DDFA-94AA9C2C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53" y="5918111"/>
            <a:ext cx="1790700" cy="660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614F7C-192A-404D-E09D-C7ABB835D2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192867-D665-89BF-220B-1FAD0D495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9" name="Picture 8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2729284A-6D86-BD9F-059F-78101DD7D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1AD3C26-1C2C-AEDD-3103-63A9530635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186" y="2320539"/>
            <a:ext cx="7672840" cy="22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2F1CA53-DE33-76B8-1792-45C9E01A2FA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lIns="0" tIns="0" rIns="0" bIns="0"/>
          <a:lstStyle/>
          <a:p>
            <a:pPr lvl="1"/>
            <a:r>
              <a:rPr lang="en-US" sz="1400" b="1" dirty="0" err="1"/>
              <a:t>Cyn</a:t>
            </a:r>
            <a:r>
              <a:rPr lang="en-US" sz="1400" b="1" dirty="0"/>
              <a:t> </a:t>
            </a:r>
            <a:r>
              <a:rPr lang="en-US" sz="1400" b="1" dirty="0" err="1"/>
              <a:t>eich</a:t>
            </a:r>
            <a:r>
              <a:rPr lang="en-US" sz="1400" b="1" dirty="0"/>
              <a:t> </a:t>
            </a:r>
            <a:r>
              <a:rPr lang="en-US" sz="1400" b="1" dirty="0" err="1"/>
              <a:t>arbrawf</a:t>
            </a:r>
            <a:endParaRPr lang="en-US" sz="1400" b="1" dirty="0"/>
          </a:p>
          <a:p>
            <a:pPr lvl="2">
              <a:spcAft>
                <a:spcPts val="1500"/>
              </a:spcAft>
            </a:pPr>
            <a:r>
              <a:rPr lang="en-US" sz="1400" dirty="0" err="1"/>
              <a:t>Rydw</a:t>
            </a:r>
            <a:r>
              <a:rPr lang="en-US" sz="1400" dirty="0"/>
              <a:t> </a:t>
            </a:r>
            <a:r>
              <a:rPr lang="en-US" sz="1400" dirty="0" err="1"/>
              <a:t>i’n</a:t>
            </a:r>
            <a:r>
              <a:rPr lang="en-US" sz="1400" dirty="0"/>
              <a:t> </a:t>
            </a:r>
            <a:r>
              <a:rPr lang="en-US" sz="1400" dirty="0" err="1"/>
              <a:t>rhagfynegi</a:t>
            </a:r>
            <a:r>
              <a:rPr lang="en-US" sz="1400" dirty="0"/>
              <a:t> bod y </a:t>
            </a:r>
            <a:r>
              <a:rPr lang="en-US" sz="1400" dirty="0" err="1"/>
              <a:t>faneg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mynd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____________________________________________________________________________________________________________</a:t>
            </a:r>
          </a:p>
          <a:p>
            <a:pPr lvl="2">
              <a:spcAft>
                <a:spcPts val="1500"/>
              </a:spcAft>
            </a:pPr>
            <a:r>
              <a:rPr lang="en-US" sz="1400" dirty="0" err="1"/>
              <a:t>Rydw</a:t>
            </a:r>
            <a:r>
              <a:rPr lang="en-US" sz="1400" dirty="0"/>
              <a:t> </a:t>
            </a:r>
            <a:r>
              <a:rPr lang="en-US" sz="1400" dirty="0" err="1"/>
              <a:t>i’n</a:t>
            </a:r>
            <a:r>
              <a:rPr lang="en-US" sz="1400" dirty="0"/>
              <a:t> </a:t>
            </a:r>
            <a:r>
              <a:rPr lang="en-US" sz="1400" dirty="0" err="1"/>
              <a:t>rhagfynegi</a:t>
            </a:r>
            <a:r>
              <a:rPr lang="en-US" sz="1400" dirty="0"/>
              <a:t> bod y </a:t>
            </a:r>
            <a:r>
              <a:rPr lang="en-US" sz="1400" dirty="0" err="1"/>
              <a:t>gwastraff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mynd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 ______________________________</a:t>
            </a:r>
            <a:br>
              <a:rPr lang="en-US" sz="1400" dirty="0"/>
            </a:br>
            <a:r>
              <a:rPr lang="en-US" sz="1400" dirty="0"/>
              <a:t>________________________________________________________________________</a:t>
            </a:r>
          </a:p>
          <a:p>
            <a:pPr lvl="2">
              <a:spcAft>
                <a:spcPts val="1500"/>
              </a:spcAft>
            </a:pPr>
            <a:r>
              <a:rPr lang="en-US" sz="1400" dirty="0"/>
              <a:t>(</a:t>
            </a:r>
            <a:r>
              <a:rPr lang="en-US" sz="1400" dirty="0" err="1"/>
              <a:t>Os</a:t>
            </a:r>
            <a:r>
              <a:rPr lang="en-US" sz="1400" dirty="0"/>
              <a:t> </a:t>
            </a:r>
            <a:r>
              <a:rPr lang="en-US" sz="1400" dirty="0" err="1"/>
              <a:t>yw</a:t>
            </a:r>
            <a:r>
              <a:rPr lang="en-US" sz="1400" dirty="0"/>
              <a:t> </a:t>
            </a:r>
            <a:r>
              <a:rPr lang="en-US" sz="1400" dirty="0" err="1"/>
              <a:t>pob</a:t>
            </a:r>
            <a:r>
              <a:rPr lang="en-US" sz="1400" dirty="0"/>
              <a:t> </a:t>
            </a:r>
            <a:r>
              <a:rPr lang="en-US" sz="1400" dirty="0" err="1"/>
              <a:t>grŵp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defnyddio</a:t>
            </a:r>
            <a:r>
              <a:rPr lang="en-US" sz="1400" dirty="0"/>
              <a:t> </a:t>
            </a:r>
            <a:r>
              <a:rPr lang="en-US" sz="1400" dirty="0" err="1"/>
              <a:t>gwahanol</a:t>
            </a:r>
            <a:r>
              <a:rPr lang="en-US" sz="1400" dirty="0"/>
              <a:t> </a:t>
            </a:r>
            <a:r>
              <a:rPr lang="en-US" sz="1400" dirty="0" err="1"/>
              <a:t>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weld pa </a:t>
            </a:r>
            <a:r>
              <a:rPr lang="en-US" sz="1400" dirty="0" err="1"/>
              <a:t>grŵp</a:t>
            </a:r>
            <a:r>
              <a:rPr lang="en-US" sz="1400" dirty="0"/>
              <a:t> </a:t>
            </a:r>
            <a:r>
              <a:rPr lang="en-US" sz="1400" dirty="0" err="1"/>
              <a:t>sy’n</a:t>
            </a:r>
            <a:r>
              <a:rPr lang="en-US" sz="1400" dirty="0"/>
              <a:t> </a:t>
            </a:r>
            <a:r>
              <a:rPr lang="en-US" sz="1400" dirty="0" err="1"/>
              <a:t>cynhyrchu’r</a:t>
            </a:r>
            <a:r>
              <a:rPr lang="en-US" sz="1400" dirty="0"/>
              <a:t> </a:t>
            </a:r>
            <a:r>
              <a:rPr lang="en-US" sz="1400" dirty="0" err="1"/>
              <a:t>swm</a:t>
            </a:r>
            <a:r>
              <a:rPr lang="en-US" sz="1400" dirty="0"/>
              <a:t> </a:t>
            </a:r>
            <a:r>
              <a:rPr lang="en-US" sz="1400" dirty="0" err="1"/>
              <a:t>fwyaf</a:t>
            </a:r>
            <a:r>
              <a:rPr lang="en-US" sz="1400" dirty="0"/>
              <a:t> o </a:t>
            </a:r>
            <a:r>
              <a:rPr lang="en-US" sz="1400" dirty="0" err="1"/>
              <a:t>fio-nwy</a:t>
            </a:r>
            <a:r>
              <a:rPr lang="en-US" sz="1400" dirty="0"/>
              <a:t>) </a:t>
            </a:r>
            <a:r>
              <a:rPr lang="en-US" sz="1400" dirty="0" err="1"/>
              <a:t>byddwn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ei</a:t>
            </a:r>
            <a:r>
              <a:rPr lang="en-US" sz="1400" dirty="0"/>
              <a:t> </a:t>
            </a:r>
            <a:r>
              <a:rPr lang="en-US" sz="1400" dirty="0" err="1"/>
              <a:t>wneud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brawf</a:t>
            </a:r>
            <a:r>
              <a:rPr lang="en-US" sz="1400" dirty="0"/>
              <a:t> teg </a:t>
            </a:r>
            <a:r>
              <a:rPr lang="en-US" sz="1400" dirty="0" err="1"/>
              <a:t>drwy</a:t>
            </a:r>
            <a:r>
              <a:rPr lang="en-US" sz="1400" dirty="0"/>
              <a:t> ________________________</a:t>
            </a:r>
            <a:br>
              <a:rPr lang="en-US" sz="1400" dirty="0"/>
            </a:br>
            <a:r>
              <a:rPr lang="en-US" sz="1400" dirty="0"/>
              <a:t>________________________________________________________________________</a:t>
            </a:r>
            <a:br>
              <a:rPr lang="en-US" sz="1400" dirty="0"/>
            </a:br>
            <a:r>
              <a:rPr lang="en-US" sz="1400" dirty="0"/>
              <a:t>____________________________________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 lIns="0" tIns="0" rIns="0" bIns="0"/>
          <a:lstStyle/>
          <a:p>
            <a:pPr lvl="1"/>
            <a:r>
              <a:rPr lang="en-US" sz="1400" b="1" dirty="0" err="1"/>
              <a:t>Ar</a:t>
            </a:r>
            <a:r>
              <a:rPr lang="en-US" sz="1400" b="1" dirty="0"/>
              <a:t> </a:t>
            </a:r>
            <a:r>
              <a:rPr lang="en-US" sz="1400" b="1" dirty="0" err="1"/>
              <a:t>ôl</a:t>
            </a:r>
            <a:r>
              <a:rPr lang="en-US" sz="1400" b="1" dirty="0"/>
              <a:t> </a:t>
            </a:r>
            <a:r>
              <a:rPr lang="en-US" sz="1400" b="1" dirty="0" err="1"/>
              <a:t>eich</a:t>
            </a:r>
            <a:r>
              <a:rPr lang="en-US" sz="1400" b="1" dirty="0"/>
              <a:t> </a:t>
            </a:r>
            <a:r>
              <a:rPr lang="en-US" sz="1400" b="1" dirty="0" err="1"/>
              <a:t>arbrawf</a:t>
            </a:r>
            <a:endParaRPr lang="en-US" sz="1400" b="1" dirty="0"/>
          </a:p>
          <a:p>
            <a:pPr lvl="2">
              <a:spcAft>
                <a:spcPts val="1500"/>
              </a:spcAft>
            </a:pPr>
            <a:r>
              <a:rPr lang="en-US" sz="1400" dirty="0"/>
              <a:t>Fe </a:t>
            </a:r>
            <a:r>
              <a:rPr lang="en-US" sz="1400" dirty="0" err="1"/>
              <a:t>wnaethom</a:t>
            </a:r>
            <a:r>
              <a:rPr lang="en-US" sz="1400" dirty="0"/>
              <a:t> </a:t>
            </a:r>
            <a:r>
              <a:rPr lang="en-US" sz="1400" dirty="0" err="1"/>
              <a:t>arsylwi</a:t>
            </a:r>
            <a:r>
              <a:rPr lang="en-US" sz="1400" dirty="0"/>
              <a:t> bod y </a:t>
            </a:r>
            <a:r>
              <a:rPr lang="en-US" sz="1400" dirty="0" err="1"/>
              <a:t>faneg</a:t>
            </a:r>
            <a:r>
              <a:rPr lang="en-US" sz="1400" dirty="0"/>
              <a:t> ________________________________________________________________________ ____________________________________</a:t>
            </a:r>
          </a:p>
          <a:p>
            <a:pPr lvl="2">
              <a:spcAft>
                <a:spcPts val="1500"/>
              </a:spcAft>
            </a:pPr>
            <a:r>
              <a:rPr lang="en-US" sz="1400" dirty="0"/>
              <a:t>Fe </a:t>
            </a:r>
            <a:r>
              <a:rPr lang="en-US" sz="1400" dirty="0" err="1"/>
              <a:t>wnaethom</a:t>
            </a:r>
            <a:r>
              <a:rPr lang="en-US" sz="1400" dirty="0"/>
              <a:t> </a:t>
            </a:r>
            <a:r>
              <a:rPr lang="en-US" sz="1400" dirty="0" err="1"/>
              <a:t>arsylwi</a:t>
            </a:r>
            <a:r>
              <a:rPr lang="en-US" sz="1400" dirty="0"/>
              <a:t> bod y </a:t>
            </a:r>
            <a:r>
              <a:rPr lang="en-US" sz="1400" dirty="0" err="1"/>
              <a:t>gwastraff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  ____________________________________________________________________________________________________________</a:t>
            </a:r>
          </a:p>
          <a:p>
            <a:pPr lvl="2">
              <a:spcAft>
                <a:spcPts val="1500"/>
              </a:spcAft>
            </a:pPr>
            <a:r>
              <a:rPr lang="en-US" sz="1400" dirty="0" err="1"/>
              <a:t>Rydyn</a:t>
            </a:r>
            <a:r>
              <a:rPr lang="en-US" sz="1400" dirty="0"/>
              <a:t> </a:t>
            </a:r>
            <a:r>
              <a:rPr lang="en-US" sz="1400" dirty="0" err="1"/>
              <a:t>ni’n</a:t>
            </a:r>
            <a:r>
              <a:rPr lang="en-US" sz="1400" dirty="0"/>
              <a:t> </a:t>
            </a:r>
            <a:r>
              <a:rPr lang="en-US" sz="1400" dirty="0" err="1"/>
              <a:t>meddwl</a:t>
            </a:r>
            <a:r>
              <a:rPr lang="en-US" sz="1400" dirty="0"/>
              <a:t> bod </a:t>
            </a:r>
            <a:r>
              <a:rPr lang="en-US" sz="1400" dirty="0" err="1"/>
              <a:t>hyn</a:t>
            </a:r>
            <a:r>
              <a:rPr lang="en-US" sz="1400" dirty="0"/>
              <a:t> </a:t>
            </a:r>
            <a:r>
              <a:rPr lang="en-US" sz="1400" dirty="0" err="1"/>
              <a:t>oherwydd</a:t>
            </a:r>
            <a:r>
              <a:rPr lang="en-US" sz="1400" dirty="0"/>
              <a:t> ____________________________________________________________________________________________________________</a:t>
            </a:r>
          </a:p>
          <a:p>
            <a:pPr lvl="2">
              <a:spcAft>
                <a:spcPts val="1500"/>
              </a:spcAft>
            </a:pPr>
            <a:r>
              <a:rPr lang="en-US" sz="1400" dirty="0"/>
              <a:t>Y </a:t>
            </a:r>
            <a:r>
              <a:rPr lang="en-US" sz="1400" dirty="0" err="1"/>
              <a:t>tro</a:t>
            </a:r>
            <a:r>
              <a:rPr lang="en-US" sz="1400" dirty="0"/>
              <a:t> </a:t>
            </a:r>
            <a:r>
              <a:rPr lang="en-US" sz="1400" dirty="0" err="1"/>
              <a:t>nesaf</a:t>
            </a:r>
            <a:r>
              <a:rPr lang="en-US" sz="1400" dirty="0"/>
              <a:t>, </a:t>
            </a:r>
            <a:r>
              <a:rPr lang="en-US" sz="1400" dirty="0" err="1"/>
              <a:t>fe</a:t>
            </a:r>
            <a:r>
              <a:rPr lang="en-US" sz="1400" dirty="0"/>
              <a:t> </a:t>
            </a:r>
            <a:r>
              <a:rPr lang="en-US" sz="1400" dirty="0" err="1"/>
              <a:t>fuasem</a:t>
            </a:r>
            <a:r>
              <a:rPr lang="en-US" sz="1400" dirty="0"/>
              <a:t> </a:t>
            </a:r>
            <a:r>
              <a:rPr lang="en-US" sz="1400" dirty="0" err="1"/>
              <a:t>ni’n</a:t>
            </a:r>
            <a:r>
              <a:rPr lang="en-US" sz="1400" dirty="0"/>
              <a:t> </a:t>
            </a:r>
            <a:r>
              <a:rPr lang="en-US" sz="1400" spc="20" dirty="0"/>
              <a:t>______________ </a:t>
            </a:r>
            <a:r>
              <a:rPr lang="en-US" sz="1400" dirty="0"/>
              <a:t>____________________________________ ____________________________________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11A14E8-8865-2EAB-26A5-7D5A56403080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pPr lvl="1"/>
            <a:r>
              <a:rPr lang="en-US" sz="1400" dirty="0"/>
              <a:t>Y </a:t>
            </a:r>
            <a:r>
              <a:rPr lang="en-US" sz="1400" dirty="0" err="1"/>
              <a:t>darlun</a:t>
            </a:r>
            <a:r>
              <a:rPr lang="en-US" sz="1400" dirty="0"/>
              <a:t> </a:t>
            </a:r>
            <a:r>
              <a:rPr lang="en-US" sz="1400" dirty="0" err="1"/>
              <a:t>ehangach</a:t>
            </a:r>
            <a:endParaRPr lang="en-US" sz="1400" dirty="0"/>
          </a:p>
          <a:p>
            <a:pPr lvl="2"/>
            <a:r>
              <a:rPr lang="en-US" sz="1400" dirty="0"/>
              <a:t>Sut </a:t>
            </a:r>
            <a:r>
              <a:rPr lang="en-US" sz="1400" dirty="0" err="1"/>
              <a:t>mae</a:t>
            </a:r>
            <a:r>
              <a:rPr lang="en-US" sz="1400" dirty="0"/>
              <a:t> </a:t>
            </a:r>
            <a:r>
              <a:rPr lang="en-US" sz="1400" dirty="0" err="1"/>
              <a:t>troi</a:t>
            </a:r>
            <a:r>
              <a:rPr lang="en-US" sz="1400" dirty="0"/>
              <a:t> </a:t>
            </a:r>
            <a:r>
              <a:rPr lang="en-US" sz="1400" dirty="0" err="1"/>
              <a:t>gwastraff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fio-nwy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gwella</a:t>
            </a:r>
            <a:r>
              <a:rPr lang="en-US" sz="1400" dirty="0"/>
              <a:t> </a:t>
            </a:r>
            <a:r>
              <a:rPr lang="en-US" sz="1400" dirty="0" err="1"/>
              <a:t>bywydau</a:t>
            </a:r>
            <a:r>
              <a:rPr lang="en-US" sz="1400" dirty="0"/>
              <a:t> </a:t>
            </a:r>
            <a:r>
              <a:rPr lang="en-US" sz="1400" dirty="0" err="1"/>
              <a:t>pobl</a:t>
            </a:r>
            <a:r>
              <a:rPr lang="en-US" sz="1400" dirty="0"/>
              <a:t> </a:t>
            </a:r>
            <a:r>
              <a:rPr lang="en-US" sz="1400" dirty="0" err="1"/>
              <a:t>yng</a:t>
            </a:r>
            <a:r>
              <a:rPr lang="en-US" sz="1400" dirty="0"/>
              <a:t> </a:t>
            </a:r>
            <a:r>
              <a:rPr lang="en-US" sz="1400" dirty="0" err="1"/>
              <a:t>Nghymru</a:t>
            </a:r>
            <a:r>
              <a:rPr lang="en-US" sz="1400" dirty="0"/>
              <a:t>?</a:t>
            </a:r>
            <a:br>
              <a:rPr lang="en-US" sz="1400" dirty="0"/>
            </a:br>
            <a:r>
              <a:rPr lang="en-US" sz="1400" dirty="0"/>
              <a:t>____________________________________ ____________________________________________________________________________________________________________________________________________________________________________________</a:t>
            </a:r>
          </a:p>
          <a:p>
            <a:pPr lvl="2"/>
            <a:endParaRPr lang="en-US" sz="140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6F55886-A2BE-CCFD-FFE0-D22662560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96699"/>
            <a:ext cx="1146907" cy="77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3366DED-5110-628D-36BD-304DA26F3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001" y="700402"/>
            <a:ext cx="360836" cy="567027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61F41E2-60CB-D5EA-3876-8079091C93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5372" y="892099"/>
            <a:ext cx="7765929" cy="4820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79ECEBD-F47E-8268-7587-49BDD370C8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5372" y="596699"/>
            <a:ext cx="4813900" cy="2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C19C0393-B5FB-41DE-4C50-246045305249}"/>
              </a:ext>
            </a:extLst>
          </p:cNvPr>
          <p:cNvSpPr/>
          <p:nvPr/>
        </p:nvSpPr>
        <p:spPr>
          <a:xfrm>
            <a:off x="574729" y="598495"/>
            <a:ext cx="1830062" cy="278954"/>
          </a:xfrm>
          <a:custGeom>
            <a:avLst/>
            <a:gdLst>
              <a:gd name="connsiteX0" fmla="*/ 1217874 w 1830062"/>
              <a:gd name="connsiteY0" fmla="*/ 253 h 278954"/>
              <a:gd name="connsiteX1" fmla="*/ 1395274 w 1830062"/>
              <a:gd name="connsiteY1" fmla="*/ 3180 h 278954"/>
              <a:gd name="connsiteX2" fmla="*/ 1552820 w 1830062"/>
              <a:gd name="connsiteY2" fmla="*/ 3749 h 278954"/>
              <a:gd name="connsiteX3" fmla="*/ 1554851 w 1830062"/>
              <a:gd name="connsiteY3" fmla="*/ 1677 h 278954"/>
              <a:gd name="connsiteX4" fmla="*/ 1567228 w 1830062"/>
              <a:gd name="connsiteY4" fmla="*/ 3556 h 278954"/>
              <a:gd name="connsiteX5" fmla="*/ 1570601 w 1830062"/>
              <a:gd name="connsiteY5" fmla="*/ 3813 h 278954"/>
              <a:gd name="connsiteX6" fmla="*/ 1626736 w 1830062"/>
              <a:gd name="connsiteY6" fmla="*/ 4015 h 278954"/>
              <a:gd name="connsiteX7" fmla="*/ 1643750 w 1830062"/>
              <a:gd name="connsiteY7" fmla="*/ 2053 h 278954"/>
              <a:gd name="connsiteX8" fmla="*/ 1650055 w 1830062"/>
              <a:gd name="connsiteY8" fmla="*/ 300 h 278954"/>
              <a:gd name="connsiteX9" fmla="*/ 1686787 w 1830062"/>
              <a:gd name="connsiteY9" fmla="*/ 1302 h 278954"/>
              <a:gd name="connsiteX10" fmla="*/ 1694418 w 1830062"/>
              <a:gd name="connsiteY10" fmla="*/ 3691 h 278954"/>
              <a:gd name="connsiteX11" fmla="*/ 1696017 w 1830062"/>
              <a:gd name="connsiteY11" fmla="*/ 3681 h 278954"/>
              <a:gd name="connsiteX12" fmla="*/ 1701035 w 1830062"/>
              <a:gd name="connsiteY12" fmla="*/ 4855 h 278954"/>
              <a:gd name="connsiteX13" fmla="*/ 1704309 w 1830062"/>
              <a:gd name="connsiteY13" fmla="*/ 4558 h 278954"/>
              <a:gd name="connsiteX14" fmla="*/ 1758711 w 1830062"/>
              <a:gd name="connsiteY14" fmla="*/ 3180 h 278954"/>
              <a:gd name="connsiteX15" fmla="*/ 1796055 w 1830062"/>
              <a:gd name="connsiteY15" fmla="*/ 4057 h 278954"/>
              <a:gd name="connsiteX16" fmla="*/ 1804932 w 1830062"/>
              <a:gd name="connsiteY16" fmla="*/ 3681 h 278954"/>
              <a:gd name="connsiteX17" fmla="*/ 1809950 w 1830062"/>
              <a:gd name="connsiteY17" fmla="*/ 11321 h 278954"/>
              <a:gd name="connsiteX18" fmla="*/ 1822244 w 1830062"/>
              <a:gd name="connsiteY18" fmla="*/ 102494 h 278954"/>
              <a:gd name="connsiteX19" fmla="*/ 1824057 w 1830062"/>
              <a:gd name="connsiteY19" fmla="*/ 127040 h 278954"/>
              <a:gd name="connsiteX20" fmla="*/ 1824711 w 1830062"/>
              <a:gd name="connsiteY20" fmla="*/ 145839 h 278954"/>
              <a:gd name="connsiteX21" fmla="*/ 1830062 w 1830062"/>
              <a:gd name="connsiteY21" fmla="*/ 169496 h 278954"/>
              <a:gd name="connsiteX22" fmla="*/ 1824711 w 1830062"/>
              <a:gd name="connsiteY22" fmla="*/ 180316 h 278954"/>
              <a:gd name="connsiteX23" fmla="*/ 1824270 w 1830062"/>
              <a:gd name="connsiteY23" fmla="*/ 186106 h 278954"/>
              <a:gd name="connsiteX24" fmla="*/ 1820493 w 1830062"/>
              <a:gd name="connsiteY24" fmla="*/ 191538 h 278954"/>
              <a:gd name="connsiteX25" fmla="*/ 1813788 w 1830062"/>
              <a:gd name="connsiteY25" fmla="*/ 191287 h 278954"/>
              <a:gd name="connsiteX26" fmla="*/ 1812439 w 1830062"/>
              <a:gd name="connsiteY26" fmla="*/ 203185 h 278954"/>
              <a:gd name="connsiteX27" fmla="*/ 1810267 w 1830062"/>
              <a:gd name="connsiteY27" fmla="*/ 211200 h 278954"/>
              <a:gd name="connsiteX28" fmla="*/ 1806239 w 1830062"/>
              <a:gd name="connsiteY28" fmla="*/ 216961 h 278954"/>
              <a:gd name="connsiteX29" fmla="*/ 1808749 w 1830062"/>
              <a:gd name="connsiteY29" fmla="*/ 228233 h 278954"/>
              <a:gd name="connsiteX30" fmla="*/ 1807209 w 1830062"/>
              <a:gd name="connsiteY30" fmla="*/ 260168 h 278954"/>
              <a:gd name="connsiteX31" fmla="*/ 1794136 w 1830062"/>
              <a:gd name="connsiteY31" fmla="*/ 278954 h 278954"/>
              <a:gd name="connsiteX32" fmla="*/ 1760651 w 1830062"/>
              <a:gd name="connsiteY32" fmla="*/ 277576 h 278954"/>
              <a:gd name="connsiteX33" fmla="*/ 1717467 w 1830062"/>
              <a:gd name="connsiteY33" fmla="*/ 272817 h 278954"/>
              <a:gd name="connsiteX34" fmla="*/ 1702559 w 1830062"/>
              <a:gd name="connsiteY34" fmla="*/ 274445 h 278954"/>
              <a:gd name="connsiteX35" fmla="*/ 1675927 w 1830062"/>
              <a:gd name="connsiteY35" fmla="*/ 275572 h 278954"/>
              <a:gd name="connsiteX36" fmla="*/ 1666843 w 1830062"/>
              <a:gd name="connsiteY36" fmla="*/ 273358 h 278954"/>
              <a:gd name="connsiteX37" fmla="*/ 1625770 w 1830062"/>
              <a:gd name="connsiteY37" fmla="*/ 278954 h 278954"/>
              <a:gd name="connsiteX38" fmla="*/ 1407896 w 1830062"/>
              <a:gd name="connsiteY38" fmla="*/ 277576 h 278954"/>
              <a:gd name="connsiteX39" fmla="*/ 1126910 w 1830062"/>
              <a:gd name="connsiteY39" fmla="*/ 272817 h 278954"/>
              <a:gd name="connsiteX40" fmla="*/ 1029909 w 1830062"/>
              <a:gd name="connsiteY40" fmla="*/ 274445 h 278954"/>
              <a:gd name="connsiteX41" fmla="*/ 856625 w 1830062"/>
              <a:gd name="connsiteY41" fmla="*/ 275572 h 278954"/>
              <a:gd name="connsiteX42" fmla="*/ 712839 w 1830062"/>
              <a:gd name="connsiteY42" fmla="*/ 270187 h 278954"/>
              <a:gd name="connsiteX43" fmla="*/ 704744 w 1830062"/>
              <a:gd name="connsiteY43" fmla="*/ 270187 h 278954"/>
              <a:gd name="connsiteX44" fmla="*/ 640946 w 1830062"/>
              <a:gd name="connsiteY44" fmla="*/ 273944 h 278954"/>
              <a:gd name="connsiteX45" fmla="*/ 498669 w 1830062"/>
              <a:gd name="connsiteY45" fmla="*/ 273944 h 278954"/>
              <a:gd name="connsiteX46" fmla="*/ 361057 w 1830062"/>
              <a:gd name="connsiteY46" fmla="*/ 273944 h 278954"/>
              <a:gd name="connsiteX47" fmla="*/ 171446 w 1830062"/>
              <a:gd name="connsiteY47" fmla="*/ 272817 h 278954"/>
              <a:gd name="connsiteX48" fmla="*/ 105316 w 1830062"/>
              <a:gd name="connsiteY48" fmla="*/ 268058 h 278954"/>
              <a:gd name="connsiteX49" fmla="*/ 44948 w 1830062"/>
              <a:gd name="connsiteY49" fmla="*/ 237500 h 278954"/>
              <a:gd name="connsiteX50" fmla="*/ 41929 w 1830062"/>
              <a:gd name="connsiteY50" fmla="*/ 195420 h 278954"/>
              <a:gd name="connsiteX51" fmla="*/ 23681 w 1830062"/>
              <a:gd name="connsiteY51" fmla="*/ 178764 h 278954"/>
              <a:gd name="connsiteX52" fmla="*/ 19977 w 1830062"/>
              <a:gd name="connsiteY52" fmla="*/ 171500 h 278954"/>
              <a:gd name="connsiteX53" fmla="*/ 632 w 1830062"/>
              <a:gd name="connsiteY53" fmla="*/ 161982 h 278954"/>
              <a:gd name="connsiteX54" fmla="*/ 38636 w 1830062"/>
              <a:gd name="connsiteY54" fmla="*/ 159602 h 278954"/>
              <a:gd name="connsiteX55" fmla="*/ 27660 w 1830062"/>
              <a:gd name="connsiteY55" fmla="*/ 139314 h 278954"/>
              <a:gd name="connsiteX56" fmla="*/ 49201 w 1830062"/>
              <a:gd name="connsiteY56" fmla="*/ 130672 h 278954"/>
              <a:gd name="connsiteX57" fmla="*/ 68820 w 1830062"/>
              <a:gd name="connsiteY57" fmla="*/ 1677 h 278954"/>
              <a:gd name="connsiteX58" fmla="*/ 149357 w 1830062"/>
              <a:gd name="connsiteY58" fmla="*/ 3556 h 278954"/>
              <a:gd name="connsiteX59" fmla="*/ 647257 w 1830062"/>
              <a:gd name="connsiteY59" fmla="*/ 2053 h 278954"/>
              <a:gd name="connsiteX60" fmla="*/ 688280 w 1830062"/>
              <a:gd name="connsiteY60" fmla="*/ 300 h 278954"/>
              <a:gd name="connsiteX61" fmla="*/ 927283 w 1830062"/>
              <a:gd name="connsiteY61" fmla="*/ 1302 h 278954"/>
              <a:gd name="connsiteX62" fmla="*/ 1005350 w 1830062"/>
              <a:gd name="connsiteY62" fmla="*/ 5059 h 278954"/>
              <a:gd name="connsiteX63" fmla="*/ 1041297 w 1830062"/>
              <a:gd name="connsiteY63" fmla="*/ 4558 h 278954"/>
              <a:gd name="connsiteX64" fmla="*/ 1217874 w 1830062"/>
              <a:gd name="connsiteY64" fmla="*/ 253 h 27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830062" h="278954">
                <a:moveTo>
                  <a:pt x="1217874" y="253"/>
                </a:moveTo>
                <a:cubicBezTo>
                  <a:pt x="1276561" y="926"/>
                  <a:pt x="1335386" y="2805"/>
                  <a:pt x="1395274" y="3180"/>
                </a:cubicBezTo>
                <a:lnTo>
                  <a:pt x="1552820" y="3749"/>
                </a:lnTo>
                <a:lnTo>
                  <a:pt x="1554851" y="1677"/>
                </a:lnTo>
                <a:cubicBezTo>
                  <a:pt x="1571340" y="2554"/>
                  <a:pt x="1562885" y="-326"/>
                  <a:pt x="1567228" y="3556"/>
                </a:cubicBezTo>
                <a:lnTo>
                  <a:pt x="1570601" y="3813"/>
                </a:lnTo>
                <a:lnTo>
                  <a:pt x="1626736" y="4015"/>
                </a:lnTo>
                <a:lnTo>
                  <a:pt x="1643750" y="2053"/>
                </a:lnTo>
                <a:cubicBezTo>
                  <a:pt x="1645816" y="-76"/>
                  <a:pt x="1647883" y="-326"/>
                  <a:pt x="1650055" y="300"/>
                </a:cubicBezTo>
                <a:lnTo>
                  <a:pt x="1686787" y="1302"/>
                </a:lnTo>
                <a:lnTo>
                  <a:pt x="1694418" y="3691"/>
                </a:lnTo>
                <a:lnTo>
                  <a:pt x="1696017" y="3681"/>
                </a:lnTo>
                <a:lnTo>
                  <a:pt x="1701035" y="4855"/>
                </a:lnTo>
                <a:lnTo>
                  <a:pt x="1704309" y="4558"/>
                </a:lnTo>
                <a:cubicBezTo>
                  <a:pt x="1722549" y="-4334"/>
                  <a:pt x="1740303" y="2429"/>
                  <a:pt x="1758711" y="3180"/>
                </a:cubicBezTo>
                <a:cubicBezTo>
                  <a:pt x="1771447" y="2304"/>
                  <a:pt x="1783825" y="4307"/>
                  <a:pt x="1796055" y="4057"/>
                </a:cubicBezTo>
                <a:lnTo>
                  <a:pt x="1804932" y="3681"/>
                </a:lnTo>
                <a:cubicBezTo>
                  <a:pt x="1806598" y="3807"/>
                  <a:pt x="1808959" y="5309"/>
                  <a:pt x="1809950" y="11321"/>
                </a:cubicBezTo>
                <a:cubicBezTo>
                  <a:pt x="1815770" y="37495"/>
                  <a:pt x="1822961" y="59412"/>
                  <a:pt x="1822244" y="102494"/>
                </a:cubicBezTo>
                <a:cubicBezTo>
                  <a:pt x="1822223" y="109883"/>
                  <a:pt x="1823403" y="118149"/>
                  <a:pt x="1824057" y="127040"/>
                </a:cubicBezTo>
                <a:lnTo>
                  <a:pt x="1824711" y="145839"/>
                </a:lnTo>
                <a:lnTo>
                  <a:pt x="1830062" y="169496"/>
                </a:lnTo>
                <a:lnTo>
                  <a:pt x="1824711" y="180316"/>
                </a:lnTo>
                <a:lnTo>
                  <a:pt x="1824270" y="186106"/>
                </a:lnTo>
                <a:cubicBezTo>
                  <a:pt x="1823430" y="189785"/>
                  <a:pt x="1822170" y="191601"/>
                  <a:pt x="1820493" y="191538"/>
                </a:cubicBezTo>
                <a:lnTo>
                  <a:pt x="1813788" y="191287"/>
                </a:lnTo>
                <a:cubicBezTo>
                  <a:pt x="1811616" y="192039"/>
                  <a:pt x="1812607" y="197925"/>
                  <a:pt x="1812439" y="203185"/>
                </a:cubicBezTo>
                <a:cubicBezTo>
                  <a:pt x="1812607" y="205314"/>
                  <a:pt x="1811279" y="209823"/>
                  <a:pt x="1810267" y="211200"/>
                </a:cubicBezTo>
                <a:cubicBezTo>
                  <a:pt x="1809086" y="210449"/>
                  <a:pt x="1807420" y="210324"/>
                  <a:pt x="1806239" y="216961"/>
                </a:cubicBezTo>
                <a:cubicBezTo>
                  <a:pt x="1807083" y="220718"/>
                  <a:pt x="1808411" y="223724"/>
                  <a:pt x="1808749" y="228233"/>
                </a:cubicBezTo>
                <a:cubicBezTo>
                  <a:pt x="1810920" y="242510"/>
                  <a:pt x="1810562" y="252904"/>
                  <a:pt x="1807209" y="260168"/>
                </a:cubicBezTo>
                <a:cubicBezTo>
                  <a:pt x="1803013" y="271189"/>
                  <a:pt x="1798986" y="276950"/>
                  <a:pt x="1794136" y="278954"/>
                </a:cubicBezTo>
                <a:cubicBezTo>
                  <a:pt x="1782918" y="277827"/>
                  <a:pt x="1771700" y="276574"/>
                  <a:pt x="1760651" y="277576"/>
                </a:cubicBezTo>
                <a:cubicBezTo>
                  <a:pt x="1746249" y="278453"/>
                  <a:pt x="1731869" y="271941"/>
                  <a:pt x="1717467" y="272817"/>
                </a:cubicBezTo>
                <a:cubicBezTo>
                  <a:pt x="1712596" y="274821"/>
                  <a:pt x="1707240" y="277576"/>
                  <a:pt x="1702559" y="274445"/>
                </a:cubicBezTo>
                <a:cubicBezTo>
                  <a:pt x="1693344" y="270312"/>
                  <a:pt x="1684467" y="278202"/>
                  <a:pt x="1675927" y="275572"/>
                </a:cubicBezTo>
                <a:lnTo>
                  <a:pt x="1666843" y="273358"/>
                </a:lnTo>
                <a:lnTo>
                  <a:pt x="1625770" y="278954"/>
                </a:lnTo>
                <a:cubicBezTo>
                  <a:pt x="1552780" y="277827"/>
                  <a:pt x="1479789" y="276574"/>
                  <a:pt x="1407896" y="277576"/>
                </a:cubicBezTo>
                <a:cubicBezTo>
                  <a:pt x="1314188" y="278453"/>
                  <a:pt x="1220618" y="271941"/>
                  <a:pt x="1126910" y="272817"/>
                </a:cubicBezTo>
                <a:cubicBezTo>
                  <a:pt x="1095216" y="274821"/>
                  <a:pt x="1060368" y="277576"/>
                  <a:pt x="1029909" y="274445"/>
                </a:cubicBezTo>
                <a:cubicBezTo>
                  <a:pt x="969952" y="270312"/>
                  <a:pt x="912191" y="278202"/>
                  <a:pt x="856625" y="275572"/>
                </a:cubicBezTo>
                <a:cubicBezTo>
                  <a:pt x="807644" y="271565"/>
                  <a:pt x="760722" y="271941"/>
                  <a:pt x="712839" y="270187"/>
                </a:cubicBezTo>
                <a:cubicBezTo>
                  <a:pt x="710232" y="270187"/>
                  <a:pt x="707488" y="270187"/>
                  <a:pt x="704744" y="270187"/>
                </a:cubicBezTo>
                <a:cubicBezTo>
                  <a:pt x="704744" y="270187"/>
                  <a:pt x="664819" y="271189"/>
                  <a:pt x="640946" y="273944"/>
                </a:cubicBezTo>
                <a:cubicBezTo>
                  <a:pt x="593475" y="276073"/>
                  <a:pt x="545866" y="278328"/>
                  <a:pt x="498669" y="273944"/>
                </a:cubicBezTo>
                <a:cubicBezTo>
                  <a:pt x="451335" y="269561"/>
                  <a:pt x="408391" y="275071"/>
                  <a:pt x="361057" y="273944"/>
                </a:cubicBezTo>
                <a:cubicBezTo>
                  <a:pt x="299454" y="275698"/>
                  <a:pt x="233324" y="267808"/>
                  <a:pt x="171446" y="272817"/>
                </a:cubicBezTo>
                <a:cubicBezTo>
                  <a:pt x="147848" y="272316"/>
                  <a:pt x="128914" y="271815"/>
                  <a:pt x="105316" y="268058"/>
                </a:cubicBezTo>
                <a:cubicBezTo>
                  <a:pt x="77052" y="264176"/>
                  <a:pt x="58393" y="257288"/>
                  <a:pt x="44948" y="237500"/>
                </a:cubicBezTo>
                <a:cubicBezTo>
                  <a:pt x="31227" y="224350"/>
                  <a:pt x="27111" y="211200"/>
                  <a:pt x="41929" y="195420"/>
                </a:cubicBezTo>
                <a:cubicBezTo>
                  <a:pt x="47143" y="185777"/>
                  <a:pt x="37813" y="182270"/>
                  <a:pt x="23681" y="178764"/>
                </a:cubicBezTo>
                <a:cubicBezTo>
                  <a:pt x="14215" y="178513"/>
                  <a:pt x="29307" y="174881"/>
                  <a:pt x="19977" y="171500"/>
                </a:cubicBezTo>
                <a:cubicBezTo>
                  <a:pt x="19977" y="171500"/>
                  <a:pt x="-4170" y="161982"/>
                  <a:pt x="632" y="161982"/>
                </a:cubicBezTo>
                <a:cubicBezTo>
                  <a:pt x="14901" y="159101"/>
                  <a:pt x="29169" y="159352"/>
                  <a:pt x="38636" y="159602"/>
                </a:cubicBezTo>
                <a:cubicBezTo>
                  <a:pt x="52768" y="159853"/>
                  <a:pt x="27249" y="148957"/>
                  <a:pt x="27660" y="139314"/>
                </a:cubicBezTo>
                <a:cubicBezTo>
                  <a:pt x="27797" y="132801"/>
                  <a:pt x="58393" y="137310"/>
                  <a:pt x="49201" y="130672"/>
                </a:cubicBezTo>
                <a:cubicBezTo>
                  <a:pt x="40008" y="124035"/>
                  <a:pt x="-38470" y="801"/>
                  <a:pt x="68820" y="1677"/>
                </a:cubicBezTo>
                <a:cubicBezTo>
                  <a:pt x="176111" y="2554"/>
                  <a:pt x="121094" y="-326"/>
                  <a:pt x="149357" y="3556"/>
                </a:cubicBezTo>
                <a:cubicBezTo>
                  <a:pt x="315095" y="10695"/>
                  <a:pt x="481245" y="4683"/>
                  <a:pt x="647257" y="2053"/>
                </a:cubicBezTo>
                <a:cubicBezTo>
                  <a:pt x="660703" y="-76"/>
                  <a:pt x="674148" y="-326"/>
                  <a:pt x="688280" y="300"/>
                </a:cubicBezTo>
                <a:lnTo>
                  <a:pt x="927283" y="1302"/>
                </a:lnTo>
                <a:cubicBezTo>
                  <a:pt x="952940" y="2554"/>
                  <a:pt x="979008" y="4558"/>
                  <a:pt x="1005350" y="5059"/>
                </a:cubicBezTo>
                <a:lnTo>
                  <a:pt x="1041297" y="4558"/>
                </a:lnTo>
                <a:cubicBezTo>
                  <a:pt x="1100636" y="112"/>
                  <a:pt x="1159186" y="-420"/>
                  <a:pt x="1217874" y="253"/>
                </a:cubicBezTo>
                <a:close/>
              </a:path>
            </a:pathLst>
          </a:custGeom>
          <a:solidFill>
            <a:srgbClr val="E7343F"/>
          </a:solidFill>
          <a:ln w="136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5">
            <a:extLst>
              <a:ext uri="{FF2B5EF4-FFF2-40B4-BE49-F238E27FC236}">
                <a16:creationId xmlns:a16="http://schemas.microsoft.com/office/drawing/2014/main" id="{AB1EE0BA-23A2-8CF1-9E73-746A945A4F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508" t="15324" r="4662" b="18494"/>
          <a:stretch/>
        </p:blipFill>
        <p:spPr>
          <a:xfrm>
            <a:off x="7900079" y="1596242"/>
            <a:ext cx="3880764" cy="45387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30D376-4084-6F1F-2893-4A81BE47C81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087" y="1691999"/>
            <a:ext cx="7185692" cy="4697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dirty="0" err="1"/>
              <a:t>Nodiadau</a:t>
            </a:r>
            <a:r>
              <a:rPr lang="en-US" dirty="0"/>
              <a:t> </a:t>
            </a:r>
            <a:r>
              <a:rPr lang="en-US" dirty="0" err="1"/>
              <a:t>athrawon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2275"/>
            <a:ext cx="7185693" cy="4056884"/>
          </a:xfrm>
        </p:spPr>
        <p:txBody>
          <a:bodyPr lIns="216000" tIns="216000" rIns="216000" bIns="216000"/>
          <a:lstStyle/>
          <a:p>
            <a:pPr lvl="2"/>
            <a:r>
              <a:rPr lang="en-US" b="1" dirty="0"/>
              <a:t>Mae Cymru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galw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blant</a:t>
            </a:r>
            <a:r>
              <a:rPr lang="en-US" b="1" dirty="0"/>
              <a:t> 8 </a:t>
            </a:r>
            <a:r>
              <a:rPr lang="en-US" b="1" dirty="0" err="1"/>
              <a:t>i</a:t>
            </a:r>
            <a:r>
              <a:rPr lang="en-US" b="1" dirty="0"/>
              <a:t> 11 </a:t>
            </a:r>
            <a:r>
              <a:rPr lang="en-US" b="1" dirty="0" err="1"/>
              <a:t>oed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helpu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greu</a:t>
            </a:r>
            <a:r>
              <a:rPr lang="en-US" b="1" dirty="0"/>
              <a:t> </a:t>
            </a:r>
            <a:r>
              <a:rPr lang="en-US" b="1" dirty="0" err="1"/>
              <a:t>dyfodol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 </a:t>
            </a:r>
            <a:r>
              <a:rPr lang="en-US" b="1" dirty="0" err="1"/>
              <a:t>cynaliadwy</a:t>
            </a:r>
            <a:r>
              <a:rPr lang="en-US" b="1" dirty="0"/>
              <a:t> </a:t>
            </a:r>
            <a:r>
              <a:rPr lang="en-US" b="1" dirty="0" err="1"/>
              <a:t>lle</a:t>
            </a:r>
            <a:r>
              <a:rPr lang="en-US" b="1" dirty="0"/>
              <a:t> </a:t>
            </a:r>
            <a:r>
              <a:rPr lang="en-US" b="1" dirty="0" err="1"/>
              <a:t>rydyn</a:t>
            </a:r>
            <a:r>
              <a:rPr lang="en-US" b="1" dirty="0"/>
              <a:t> </a:t>
            </a:r>
            <a:r>
              <a:rPr lang="en-US" b="1" dirty="0" err="1"/>
              <a:t>ni’n</a:t>
            </a:r>
            <a:r>
              <a:rPr lang="en-US" b="1" dirty="0"/>
              <a:t> </a:t>
            </a:r>
            <a:r>
              <a:rPr lang="en-US" b="1" dirty="0" err="1"/>
              <a:t>gwastraffu</a:t>
            </a:r>
            <a:r>
              <a:rPr lang="en-US" b="1" dirty="0"/>
              <a:t> </a:t>
            </a:r>
            <a:r>
              <a:rPr lang="en-US" b="1" dirty="0" err="1"/>
              <a:t>llai</a:t>
            </a:r>
            <a:r>
              <a:rPr lang="en-US" b="1" dirty="0"/>
              <a:t> ac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!</a:t>
            </a: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b="1" dirty="0" err="1"/>
              <a:t>Ymgyrch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Bwyd</a:t>
            </a:r>
            <a:r>
              <a:rPr lang="en-US" b="1" dirty="0"/>
              <a:t> </a:t>
            </a:r>
            <a:r>
              <a:rPr lang="en-US" b="1" dirty="0" err="1"/>
              <a:t>Gwych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cynnig</a:t>
            </a:r>
            <a:r>
              <a:rPr lang="en-US" dirty="0"/>
              <a:t> </a:t>
            </a:r>
            <a:r>
              <a:rPr lang="en-US" dirty="0" err="1"/>
              <a:t>dewis</a:t>
            </a:r>
            <a:r>
              <a:rPr lang="en-US" dirty="0"/>
              <a:t> o </a:t>
            </a:r>
            <a:r>
              <a:rPr lang="en-US" dirty="0" err="1"/>
              <a:t>weithgareddau</a:t>
            </a:r>
            <a:r>
              <a:rPr lang="en-US" dirty="0"/>
              <a:t> </a:t>
            </a:r>
            <a:r>
              <a:rPr lang="en-US" dirty="0" err="1"/>
              <a:t>difyr</a:t>
            </a:r>
            <a:r>
              <a:rPr lang="en-US" dirty="0"/>
              <a:t> </a:t>
            </a:r>
            <a:r>
              <a:rPr lang="en-US" dirty="0" err="1"/>
              <a:t>sy’n</a:t>
            </a:r>
            <a:r>
              <a:rPr lang="en-US" dirty="0"/>
              <a:t> </a:t>
            </a:r>
            <a:r>
              <a:rPr lang="en-US" dirty="0" err="1"/>
              <a:t>cysylltu</a:t>
            </a:r>
            <a:r>
              <a:rPr lang="en-US" dirty="0"/>
              <a:t> </a:t>
            </a:r>
            <a:r>
              <a:rPr lang="en-US" dirty="0" err="1"/>
              <a:t>â’r</a:t>
            </a:r>
            <a:r>
              <a:rPr lang="en-US" dirty="0"/>
              <a:t> </a:t>
            </a:r>
            <a:r>
              <a:rPr lang="en-US" dirty="0" err="1"/>
              <a:t>Cwricwlwm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Gymru</a:t>
            </a:r>
            <a:r>
              <a:rPr lang="en-US" dirty="0"/>
              <a:t> (Cam </a:t>
            </a:r>
            <a:r>
              <a:rPr lang="en-US" dirty="0" err="1"/>
              <a:t>Cynnydd</a:t>
            </a:r>
            <a:r>
              <a:rPr lang="en-US" dirty="0"/>
              <a:t> 3) a </a:t>
            </a:r>
            <a:r>
              <a:rPr lang="en-US" dirty="0" err="1"/>
              <a:t>gellir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ddefnyddio</a:t>
            </a:r>
            <a:r>
              <a:rPr lang="en-US" dirty="0"/>
              <a:t> </a:t>
            </a:r>
            <a:r>
              <a:rPr lang="en-US" dirty="0" err="1"/>
              <a:t>hefyd</a:t>
            </a:r>
            <a:r>
              <a:rPr lang="en-US" dirty="0"/>
              <a:t> </a:t>
            </a:r>
            <a:r>
              <a:rPr lang="en-US" dirty="0" err="1"/>
              <a:t>fel</a:t>
            </a:r>
            <a:r>
              <a:rPr lang="en-US" dirty="0"/>
              <a:t> </a:t>
            </a:r>
            <a:r>
              <a:rPr lang="en-US" dirty="0" err="1"/>
              <a:t>rhan</a:t>
            </a:r>
            <a:r>
              <a:rPr lang="en-US" dirty="0"/>
              <a:t> </a:t>
            </a:r>
            <a:r>
              <a:rPr lang="en-US" dirty="0" err="1"/>
              <a:t>o’ch</a:t>
            </a:r>
            <a:r>
              <a:rPr lang="en-US" dirty="0"/>
              <a:t> </a:t>
            </a:r>
            <a:r>
              <a:rPr lang="en-US" dirty="0" err="1"/>
              <a:t>tystiolaeth</a:t>
            </a:r>
            <a:r>
              <a:rPr lang="en-US" dirty="0"/>
              <a:t> Eco-</a:t>
            </a:r>
            <a:r>
              <a:rPr lang="en-US" dirty="0" err="1"/>
              <a:t>Sgolion</a:t>
            </a:r>
            <a:r>
              <a:rPr lang="en-US" dirty="0"/>
              <a:t>.</a:t>
            </a:r>
          </a:p>
          <a:p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Mae’r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rhaglen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rhan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o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ymgyrch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genedlaethol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Cymru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Ailgylchu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, </a:t>
            </a:r>
            <a:r>
              <a:rPr lang="en-US" sz="1600" b="1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Bydd</a:t>
            </a:r>
            <a:r>
              <a:rPr lang="en-US" sz="1600" b="1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Wych. </a:t>
            </a:r>
            <a:r>
              <a:rPr lang="en-US" sz="1600" b="1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Ailgylcha</a:t>
            </a:r>
            <a:r>
              <a:rPr lang="en-US" sz="1600" b="1" dirty="0">
                <a:latin typeface="Arial"/>
                <a:ea typeface="Calibri" panose="020F0502020204030204" pitchFamily="34" charset="0"/>
                <a:cs typeface="Arial"/>
              </a:rPr>
              <a:t>.</a:t>
            </a:r>
            <a:endParaRPr lang="en-US" sz="1600" dirty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dirty="0" err="1"/>
              <a:t>ymgyrch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chyflwyno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WRAP Cymru,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hariannu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Lywodraeth</a:t>
            </a:r>
            <a:r>
              <a:rPr lang="en-US" dirty="0"/>
              <a:t> Cymru ac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hyrwyddo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bartneriaid</a:t>
            </a:r>
            <a:r>
              <a:rPr lang="en-US" dirty="0"/>
              <a:t> </a:t>
            </a:r>
            <a:r>
              <a:rPr lang="en-US" dirty="0" err="1"/>
              <a:t>yng</a:t>
            </a:r>
            <a:r>
              <a:rPr lang="en-US" dirty="0"/>
              <a:t> </a:t>
            </a:r>
            <a:r>
              <a:rPr lang="en-US" dirty="0" err="1"/>
              <a:t>Nghymru</a:t>
            </a:r>
            <a:r>
              <a:rPr lang="en-US" dirty="0"/>
              <a:t>, </a:t>
            </a:r>
            <a:r>
              <a:rPr lang="en-US" dirty="0" err="1"/>
              <a:t>a’i</a:t>
            </a:r>
            <a:r>
              <a:rPr lang="en-US" dirty="0"/>
              <a:t> nod </a:t>
            </a:r>
            <a:r>
              <a:rPr lang="en-US" dirty="0" err="1"/>
              <a:t>yw</a:t>
            </a:r>
            <a:r>
              <a:rPr lang="en-US" dirty="0"/>
              <a:t> </a:t>
            </a:r>
            <a:r>
              <a:rPr lang="en-US" dirty="0" err="1"/>
              <a:t>helpu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gyflawni</a:t>
            </a:r>
            <a:r>
              <a:rPr lang="en-US" dirty="0"/>
              <a:t> </a:t>
            </a:r>
            <a:r>
              <a:rPr lang="en-US" dirty="0" err="1"/>
              <a:t>nodau</a:t>
            </a:r>
            <a:r>
              <a:rPr lang="en-US" dirty="0"/>
              <a:t> </a:t>
            </a:r>
            <a:r>
              <a:rPr lang="en-US" dirty="0" err="1"/>
              <a:t>uchelgeisiol</a:t>
            </a:r>
            <a:r>
              <a:rPr lang="en-US" dirty="0"/>
              <a:t> Cymru o ran </a:t>
            </a:r>
            <a:r>
              <a:rPr lang="en-US" dirty="0" err="1"/>
              <a:t>ailgylchu</a:t>
            </a:r>
            <a:r>
              <a:rPr lang="en-US" dirty="0"/>
              <a:t> a </a:t>
            </a:r>
            <a:r>
              <a:rPr lang="en-US" dirty="0" err="1"/>
              <a:t>lleihau</a:t>
            </a:r>
            <a:r>
              <a:rPr lang="en-US" dirty="0"/>
              <a:t> </a:t>
            </a:r>
            <a:r>
              <a:rPr lang="en-US" dirty="0" err="1"/>
              <a:t>gwastraff</a:t>
            </a:r>
            <a:r>
              <a:rPr lang="en-US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1A4FB6-174E-F99A-35A7-CC57B14BE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6" y="928494"/>
            <a:ext cx="59563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>
            <a:extLst>
              <a:ext uri="{FF2B5EF4-FFF2-40B4-BE49-F238E27FC236}">
                <a16:creationId xmlns:a16="http://schemas.microsoft.com/office/drawing/2014/main" id="{48DF5639-44E3-15E4-66B6-86CE769925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978636" y="1752342"/>
            <a:ext cx="2912400" cy="478600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8C5F929-AFB7-F68E-888F-11D7E3B4E19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6925" y="1752343"/>
            <a:ext cx="2136869" cy="4786009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E3FE6728-AC17-7E66-6611-0164E05FEC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 tIns="0"/>
          <a:lstStyle/>
          <a:p>
            <a:r>
              <a:rPr lang="cy-GB" dirty="0"/>
              <a:t>Crynodeb</a:t>
            </a:r>
          </a:p>
          <a:p>
            <a:pPr lvl="2"/>
            <a:r>
              <a:rPr lang="cy-GB" dirty="0"/>
              <a:t>Bydd y disgyblion yn cwblhau arbrawf syml i ddangos bod gwastraff bwyd </a:t>
            </a:r>
            <a:br>
              <a:rPr lang="cy-GB" dirty="0"/>
            </a:br>
            <a:r>
              <a:rPr lang="cy-GB" dirty="0"/>
              <a:t>yn gallu cynhyrchu ynni gwyrdd drwy broses ‘treulio anaerobig’, sy’n creu </a:t>
            </a:r>
            <a:r>
              <a:rPr lang="cy-GB" dirty="0" err="1"/>
              <a:t>bio</a:t>
            </a:r>
            <a:r>
              <a:rPr lang="cy-GB" dirty="0"/>
              <a:t>-nwy o ddeunydd organig ac yn ei droi yn drydan.</a:t>
            </a:r>
          </a:p>
          <a:p>
            <a:pPr lvl="2"/>
            <a:r>
              <a:rPr lang="cy-GB" dirty="0"/>
              <a:t>Mae’r disgyblion yn </a:t>
            </a:r>
            <a:br>
              <a:rPr lang="cy-GB" dirty="0"/>
            </a:br>
            <a:r>
              <a:rPr lang="cy-GB" dirty="0"/>
              <a:t>cymysgu crwyn </a:t>
            </a:r>
            <a:br>
              <a:rPr lang="cy-GB" dirty="0"/>
            </a:br>
            <a:r>
              <a:rPr lang="cy-GB" dirty="0"/>
              <a:t>ffrwythau/llysiau a </a:t>
            </a:r>
            <a:br>
              <a:rPr lang="cy-GB" dirty="0"/>
            </a:br>
            <a:r>
              <a:rPr lang="cy-GB" dirty="0"/>
              <a:t>burum mewn jar ac </a:t>
            </a:r>
            <a:br>
              <a:rPr lang="cy-GB" dirty="0"/>
            </a:br>
            <a:r>
              <a:rPr lang="cy-GB" dirty="0"/>
              <a:t>yn rhoi maneg dros </a:t>
            </a:r>
            <a:br>
              <a:rPr lang="cy-GB" dirty="0"/>
            </a:br>
            <a:r>
              <a:rPr lang="cy-GB" dirty="0"/>
              <a:t>ben y jar. Byddant </a:t>
            </a:r>
            <a:br>
              <a:rPr lang="cy-GB" dirty="0"/>
            </a:br>
            <a:r>
              <a:rPr lang="cy-GB" dirty="0"/>
              <a:t>yn gweld y faneg yn </a:t>
            </a:r>
            <a:br>
              <a:rPr lang="cy-GB" dirty="0"/>
            </a:br>
            <a:r>
              <a:rPr lang="cy-GB" dirty="0"/>
              <a:t>chwyddo gyda </a:t>
            </a:r>
            <a:br>
              <a:rPr lang="cy-GB" dirty="0"/>
            </a:br>
            <a:r>
              <a:rPr lang="cy-GB" dirty="0" err="1"/>
              <a:t>bio</a:t>
            </a:r>
            <a:r>
              <a:rPr lang="cy-GB" dirty="0"/>
              <a:t>-nwy.</a:t>
            </a:r>
          </a:p>
          <a:p>
            <a:pPr lvl="2"/>
            <a:endParaRPr lang="cy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3" name="Content Placeholder 62">
            <a:extLst>
              <a:ext uri="{FF2B5EF4-FFF2-40B4-BE49-F238E27FC236}">
                <a16:creationId xmlns:a16="http://schemas.microsoft.com/office/drawing/2014/main" id="{A30834ED-2F05-3AAB-D41B-4EAF02BE1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105963" cy="4784582"/>
          </a:xfrm>
          <a:noFill/>
        </p:spPr>
        <p:txBody>
          <a:bodyPr lIns="144000"/>
          <a:lstStyle/>
          <a:p>
            <a:pPr lvl="1"/>
            <a:r>
              <a:rPr lang="cy-GB" dirty="0"/>
              <a:t>Amcan dysgu</a:t>
            </a:r>
            <a:endParaRPr lang="en-GB" dirty="0"/>
          </a:p>
          <a:p>
            <a:pPr lvl="2"/>
            <a:r>
              <a:rPr lang="cy-GB" dirty="0"/>
              <a:t>Deall y gall ailgylchu hyd yn oed ychydig bach o wastraff bwyd greu llawer o bŵer.</a:t>
            </a:r>
          </a:p>
          <a:p>
            <a:pPr lvl="1"/>
            <a:r>
              <a:rPr lang="cy-GB" dirty="0"/>
              <a:t>Amser:</a:t>
            </a:r>
            <a:endParaRPr lang="en-GB" dirty="0"/>
          </a:p>
          <a:p>
            <a:pPr marL="172720" lvl="3" indent="-172720"/>
            <a:r>
              <a:rPr lang="cy-GB" dirty="0"/>
              <a:t>15-20 munud i gyflwyno </a:t>
            </a:r>
            <a:br>
              <a:rPr lang="cy-GB" dirty="0"/>
            </a:br>
            <a:r>
              <a:rPr lang="cy-GB" dirty="0"/>
              <a:t>a gosod yr arbrawf</a:t>
            </a:r>
            <a:endParaRPr lang="cy-GB" dirty="0">
              <a:cs typeface="Arial" panose="020B0604020202020204" pitchFamily="34" charset="0"/>
            </a:endParaRPr>
          </a:p>
          <a:p>
            <a:pPr marL="172720" lvl="3" indent="-172720"/>
            <a:r>
              <a:rPr lang="cy-GB" dirty="0"/>
              <a:t>Aros am isafswm </a:t>
            </a:r>
            <a:br>
              <a:rPr lang="cy-GB" dirty="0"/>
            </a:br>
            <a:r>
              <a:rPr lang="cy-GB" dirty="0"/>
              <a:t>o 15-20 munud</a:t>
            </a:r>
            <a:endParaRPr lang="cy-GB" dirty="0">
              <a:cs typeface="Arial" panose="020B0604020202020204" pitchFamily="34" charset="0"/>
            </a:endParaRPr>
          </a:p>
          <a:p>
            <a:pPr marL="172720" lvl="3" indent="-172720">
              <a:spcAft>
                <a:spcPts val="1200"/>
              </a:spcAft>
            </a:pPr>
            <a:r>
              <a:rPr lang="cy-GB" dirty="0">
                <a:latin typeface="Arial"/>
                <a:cs typeface="Arial"/>
              </a:rPr>
              <a:t>10 munud i gwblhau’r  daflen adroddiad labordy</a:t>
            </a:r>
            <a:endParaRPr lang="cy-GB" dirty="0">
              <a:solidFill>
                <a:srgbClr val="0D0802"/>
              </a:solidFill>
              <a:latin typeface="Arial"/>
              <a:cs typeface="Arial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C5F4A34C-50A7-F12D-B6C6-E71ED21A6130}"/>
              </a:ext>
            </a:extLst>
          </p:cNvPr>
          <p:cNvSpPr>
            <a:spLocks noGrp="1"/>
          </p:cNvSpPr>
          <p:nvPr>
            <p:ph idx="15"/>
          </p:nvPr>
        </p:nvSpPr>
        <p:spPr>
          <a:noFill/>
        </p:spPr>
        <p:txBody>
          <a:bodyPr/>
          <a:lstStyle/>
          <a:p>
            <a:r>
              <a:rPr lang="en-US" dirty="0" err="1"/>
              <a:t>Bydd</a:t>
            </a:r>
            <a:r>
              <a:rPr lang="en-US" dirty="0"/>
              <a:t> </a:t>
            </a:r>
            <a:r>
              <a:rPr lang="en-US" dirty="0" err="1"/>
              <a:t>arnoch</a:t>
            </a:r>
            <a:r>
              <a:rPr lang="en-US" dirty="0"/>
              <a:t> </a:t>
            </a:r>
            <a:r>
              <a:rPr lang="en-US" dirty="0" err="1"/>
              <a:t>angen</a:t>
            </a:r>
            <a:endParaRPr lang="en-US" dirty="0"/>
          </a:p>
          <a:p>
            <a:pPr lvl="2"/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gyfer</a:t>
            </a:r>
            <a:r>
              <a:rPr lang="en-US" dirty="0"/>
              <a:t> </a:t>
            </a:r>
            <a:r>
              <a:rPr lang="en-US" dirty="0" err="1"/>
              <a:t>pob</a:t>
            </a:r>
            <a:r>
              <a:rPr lang="en-US" dirty="0"/>
              <a:t> </a:t>
            </a:r>
            <a:r>
              <a:rPr lang="en-US" dirty="0" err="1"/>
              <a:t>grŵp</a:t>
            </a:r>
            <a:r>
              <a:rPr lang="en-US" dirty="0"/>
              <a:t> o 2-4 </a:t>
            </a:r>
            <a:r>
              <a:rPr lang="en-US" dirty="0" err="1"/>
              <a:t>disgybl</a:t>
            </a:r>
            <a:r>
              <a:rPr lang="en-US" dirty="0"/>
              <a:t>:</a:t>
            </a:r>
          </a:p>
          <a:p>
            <a:pPr marL="172720" lvl="3" indent="-172720">
              <a:spcAft>
                <a:spcPts val="600"/>
              </a:spcAft>
            </a:pPr>
            <a:r>
              <a:rPr lang="en-US" dirty="0" err="1"/>
              <a:t>Swm</a:t>
            </a:r>
            <a:r>
              <a:rPr lang="en-US" dirty="0"/>
              <a:t> </a:t>
            </a:r>
            <a:r>
              <a:rPr lang="en-US" dirty="0" err="1"/>
              <a:t>bychan</a:t>
            </a:r>
            <a:r>
              <a:rPr lang="en-US" dirty="0"/>
              <a:t>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anfwytadwy</a:t>
            </a:r>
            <a:r>
              <a:rPr lang="en-US" dirty="0"/>
              <a:t> (</a:t>
            </a:r>
            <a:r>
              <a:rPr lang="en-US" dirty="0" err="1"/>
              <a:t>e.e.</a:t>
            </a:r>
            <a:r>
              <a:rPr lang="en-US" dirty="0"/>
              <a:t> </a:t>
            </a:r>
            <a:r>
              <a:rPr lang="en-US" dirty="0" err="1"/>
              <a:t>crafion</a:t>
            </a:r>
            <a:r>
              <a:rPr lang="en-US" dirty="0"/>
              <a:t> </a:t>
            </a:r>
            <a:r>
              <a:rPr lang="en-US" dirty="0" err="1"/>
              <a:t>ffrwythau</a:t>
            </a:r>
            <a:r>
              <a:rPr lang="en-US" dirty="0"/>
              <a:t>/</a:t>
            </a:r>
            <a:r>
              <a:rPr lang="en-US" dirty="0" err="1"/>
              <a:t>llysiau</a:t>
            </a:r>
            <a:r>
              <a:rPr lang="en-US" dirty="0"/>
              <a:t> – </a:t>
            </a:r>
            <a:r>
              <a:rPr lang="en-US" dirty="0" err="1"/>
              <a:t>ystyriwch</a:t>
            </a:r>
            <a:r>
              <a:rPr lang="en-US" dirty="0"/>
              <a:t> </a:t>
            </a:r>
            <a:r>
              <a:rPr lang="en-US" dirty="0" err="1"/>
              <a:t>ddefnyddio</a:t>
            </a:r>
            <a:r>
              <a:rPr lang="en-US" dirty="0"/>
              <a:t> </a:t>
            </a:r>
            <a:r>
              <a:rPr lang="en-US" dirty="0" err="1"/>
              <a:t>gwahanol</a:t>
            </a:r>
            <a:r>
              <a:rPr lang="en-US" dirty="0"/>
              <a:t> </a:t>
            </a:r>
            <a:r>
              <a:rPr lang="en-US" dirty="0" err="1"/>
              <a:t>ffrwyth</a:t>
            </a:r>
            <a:r>
              <a:rPr lang="en-US" dirty="0"/>
              <a:t>/</a:t>
            </a:r>
            <a:r>
              <a:rPr lang="en-US" dirty="0" err="1"/>
              <a:t>llysieyun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gyfer</a:t>
            </a:r>
            <a:r>
              <a:rPr lang="en-US" dirty="0"/>
              <a:t> </a:t>
            </a:r>
            <a:r>
              <a:rPr lang="en-US" dirty="0" err="1"/>
              <a:t>pob</a:t>
            </a:r>
            <a:r>
              <a:rPr lang="en-US" dirty="0"/>
              <a:t> </a:t>
            </a:r>
            <a:r>
              <a:rPr lang="en-US" dirty="0" err="1"/>
              <a:t>grŵp</a:t>
            </a:r>
            <a:r>
              <a:rPr lang="en-US" dirty="0"/>
              <a:t>)</a:t>
            </a:r>
            <a:endParaRPr lang="en-US" dirty="0">
              <a:cs typeface="Arial" panose="020B0604020202020204" pitchFamily="34" charset="0"/>
            </a:endParaRPr>
          </a:p>
          <a:p>
            <a:pPr marL="172720" lvl="3" indent="-172720">
              <a:spcAft>
                <a:spcPts val="600"/>
              </a:spcAft>
            </a:pPr>
            <a:r>
              <a:rPr lang="en-US" dirty="0"/>
              <a:t>2 </a:t>
            </a:r>
            <a:r>
              <a:rPr lang="en-US" dirty="0" err="1"/>
              <a:t>lwy</a:t>
            </a:r>
            <a:r>
              <a:rPr lang="en-US" dirty="0"/>
              <a:t> de o </a:t>
            </a:r>
            <a:r>
              <a:rPr lang="en-US" dirty="0" err="1"/>
              <a:t>furum</a:t>
            </a:r>
            <a:r>
              <a:rPr lang="en-US" dirty="0"/>
              <a:t> </a:t>
            </a:r>
            <a:r>
              <a:rPr lang="en-US" dirty="0" err="1"/>
              <a:t>mewn</a:t>
            </a:r>
            <a:r>
              <a:rPr lang="en-US" dirty="0"/>
              <a:t> </a:t>
            </a:r>
            <a:r>
              <a:rPr lang="en-US" dirty="0" err="1"/>
              <a:t>dŵr</a:t>
            </a:r>
            <a:r>
              <a:rPr lang="en-US" dirty="0"/>
              <a:t> </a:t>
            </a:r>
            <a:r>
              <a:rPr lang="en-US" dirty="0" err="1"/>
              <a:t>cynnes</a:t>
            </a:r>
            <a:endParaRPr lang="en-US" dirty="0">
              <a:cs typeface="Arial" panose="020B0604020202020204" pitchFamily="34" charset="0"/>
            </a:endParaRPr>
          </a:p>
          <a:p>
            <a:pPr marL="172720" lvl="3" indent="-172720">
              <a:spcAft>
                <a:spcPts val="600"/>
              </a:spcAft>
            </a:pPr>
            <a:r>
              <a:rPr lang="en-US" dirty="0"/>
              <a:t>Jar neu </a:t>
            </a:r>
            <a:r>
              <a:rPr lang="en-US" dirty="0" err="1"/>
              <a:t>gwpan</a:t>
            </a:r>
            <a:r>
              <a:rPr lang="en-US" dirty="0"/>
              <a:t> </a:t>
            </a:r>
            <a:r>
              <a:rPr lang="en-US" dirty="0" err="1"/>
              <a:t>glân</a:t>
            </a:r>
            <a:r>
              <a:rPr lang="en-US" dirty="0"/>
              <a:t> </a:t>
            </a:r>
            <a:endParaRPr lang="en-US" dirty="0">
              <a:cs typeface="Arial" panose="020B0604020202020204" pitchFamily="34" charset="0"/>
            </a:endParaRPr>
          </a:p>
          <a:p>
            <a:pPr marL="172720" lvl="3" indent="-172720">
              <a:spcAft>
                <a:spcPts val="600"/>
              </a:spcAft>
            </a:pPr>
            <a:r>
              <a:rPr lang="en-US" dirty="0">
                <a:latin typeface="Arial"/>
                <a:cs typeface="Arial"/>
              </a:rPr>
              <a:t>Maneg </a:t>
            </a:r>
            <a:r>
              <a:rPr lang="en-US" dirty="0" err="1">
                <a:latin typeface="Arial"/>
                <a:cs typeface="Arial"/>
              </a:rPr>
              <a:t>blastig</a:t>
            </a:r>
            <a:r>
              <a:rPr lang="en-US" dirty="0">
                <a:latin typeface="Arial"/>
                <a:cs typeface="Arial"/>
              </a:rPr>
              <a:t>/</a:t>
            </a:r>
            <a:r>
              <a:rPr lang="en-US" dirty="0" err="1">
                <a:latin typeface="Arial"/>
                <a:cs typeface="Arial"/>
              </a:rPr>
              <a:t>latecs</a:t>
            </a:r>
            <a:endParaRPr lang="en-US" dirty="0">
              <a:latin typeface="Arial"/>
              <a:cs typeface="Arial"/>
            </a:endParaRPr>
          </a:p>
          <a:p>
            <a:pPr marL="172720" lvl="3" indent="-172720">
              <a:spcAft>
                <a:spcPts val="600"/>
              </a:spcAft>
            </a:pPr>
            <a:r>
              <a:rPr lang="en-US" dirty="0"/>
              <a:t>Band </a:t>
            </a:r>
            <a:r>
              <a:rPr lang="en-US" dirty="0" err="1"/>
              <a:t>elastig</a:t>
            </a:r>
            <a:endParaRPr lang="en-US" dirty="0">
              <a:cs typeface="Arial" panose="020B0604020202020204" pitchFamily="34" charset="0"/>
            </a:endParaRPr>
          </a:p>
          <a:p>
            <a:pPr marL="172720" lvl="3" indent="-172720">
              <a:spcAft>
                <a:spcPts val="600"/>
              </a:spcAft>
            </a:pPr>
            <a:r>
              <a:rPr lang="en-US" dirty="0"/>
              <a:t>Pin </a:t>
            </a:r>
            <a:r>
              <a:rPr lang="en-US" dirty="0" err="1"/>
              <a:t>ffelt</a:t>
            </a:r>
            <a:r>
              <a:rPr lang="en-US" dirty="0"/>
              <a:t> </a:t>
            </a:r>
            <a:r>
              <a:rPr lang="en-US" dirty="0" err="1"/>
              <a:t>trwchus</a:t>
            </a:r>
            <a:endParaRPr lang="en-US" dirty="0">
              <a:cs typeface="Arial" panose="020B0604020202020204" pitchFamily="34" charset="0"/>
            </a:endParaRPr>
          </a:p>
          <a:p>
            <a:pPr marL="172720" lvl="3" indent="-172720"/>
            <a:r>
              <a:rPr lang="en-US" dirty="0" err="1">
                <a:latin typeface="Arial"/>
                <a:cs typeface="Arial"/>
              </a:rPr>
              <a:t>Taflen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adroddiad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labordy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wedi’i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hargraffu</a:t>
            </a:r>
          </a:p>
          <a:p>
            <a:endParaRPr lang="en-US" dirty="0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685463E5-699A-DD49-B8E9-17E7334D4B0D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 flipV="1">
            <a:off x="9010127" y="1752342"/>
            <a:ext cx="2654232" cy="2156195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D0FFDBA6-88E2-2B85-A459-E43CB3955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719806"/>
            <a:ext cx="1146907" cy="774059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11D19DCD-2C33-F9EA-E921-2A881E7089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6001" y="823509"/>
            <a:ext cx="360836" cy="567027"/>
          </a:xfrm>
          <a:prstGeom prst="rect">
            <a:avLst/>
          </a:prstGeom>
        </p:spPr>
      </p:pic>
      <p:sp>
        <p:nvSpPr>
          <p:cNvPr id="64" name="Content Placeholder 62">
            <a:extLst>
              <a:ext uri="{FF2B5EF4-FFF2-40B4-BE49-F238E27FC236}">
                <a16:creationId xmlns:a16="http://schemas.microsoft.com/office/drawing/2014/main" id="{FCA2F882-3C5C-8175-82C3-966DF04293F0}"/>
              </a:ext>
            </a:extLst>
          </p:cNvPr>
          <p:cNvSpPr txBox="1"/>
          <p:nvPr/>
        </p:nvSpPr>
        <p:spPr>
          <a:xfrm>
            <a:off x="9019173" y="1752342"/>
            <a:ext cx="2630497" cy="2156196"/>
          </a:xfrm>
          <a:prstGeom prst="rect">
            <a:avLst/>
          </a:prstGeom>
          <a:noFill/>
        </p:spPr>
        <p:txBody>
          <a:bodyPr vert="horz" lIns="144000" tIns="144000" rIns="144000" bIns="144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Tx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2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2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cy-GB" sz="1200" b="1" i="0" strike="noStrike" cap="none" spc="-20" baseline="0" dirty="0">
                <a:solidFill>
                  <a:srgbClr val="E83440"/>
                </a:solidFill>
                <a:effectLst/>
                <a:latin typeface="Arial"/>
                <a:ea typeface="Arial"/>
                <a:cs typeface="Arial"/>
              </a:rPr>
              <a:t>Opsiwn amgen</a:t>
            </a:r>
            <a:endParaRPr lang="en-GB" b="0" spc="-20" dirty="0">
              <a:solidFill>
                <a:srgbClr val="FFFFFF"/>
              </a:solidFill>
            </a:endParaRPr>
          </a:p>
          <a:p>
            <a:pPr lvl="2">
              <a:spcAft>
                <a:spcPts val="600"/>
              </a:spcAft>
            </a:pPr>
            <a: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Cyfnewidiwch y burum a dŵr cynnes am bridd (wedi’i gasglu </a:t>
            </a:r>
            <a:b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</a:br>
            <a: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o dir yr ysgol gan wisgo menig).</a:t>
            </a:r>
          </a:p>
          <a:p>
            <a:pPr lvl="2">
              <a:spcAft>
                <a:spcPts val="600"/>
              </a:spcAft>
            </a:pPr>
            <a: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Bydd yr arbrawf yn cymryd mwy o amser i weithio, felly dylid gwneud yr arsylwi bob 2-3 diwrnod dros gyfnod o 2 wythnos. </a:t>
            </a:r>
          </a:p>
        </p:txBody>
      </p:sp>
      <p:pic>
        <p:nvPicPr>
          <p:cNvPr id="7" name="Picture 6" descr="A green text on a black background&#10;&#10;Description automatically generated">
            <a:extLst>
              <a:ext uri="{FF2B5EF4-FFF2-40B4-BE49-F238E27FC236}">
                <a16:creationId xmlns:a16="http://schemas.microsoft.com/office/drawing/2014/main" id="{1CFF99AF-BC24-C7A2-0C45-E7B82869FD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72" y="677541"/>
            <a:ext cx="4508500" cy="9652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117EF209-3A74-5B5A-1E81-1C4BB3133CD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51288"/>
          <a:stretch/>
        </p:blipFill>
        <p:spPr>
          <a:xfrm>
            <a:off x="2399412" y="3551582"/>
            <a:ext cx="1037788" cy="300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4821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C3F4D1EA-AB56-874B-130B-1EB994C4725C}"/>
              </a:ext>
            </a:extLst>
          </p:cNvPr>
          <p:cNvGrpSpPr/>
          <p:nvPr/>
        </p:nvGrpSpPr>
        <p:grpSpPr>
          <a:xfrm>
            <a:off x="572820" y="1333235"/>
            <a:ext cx="10239200" cy="5340698"/>
            <a:chOff x="572820" y="1345110"/>
            <a:chExt cx="11050680" cy="504756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2820" y="1345110"/>
              <a:ext cx="11050680" cy="5047568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B5963F3-DF9E-27FA-40F3-56FC6C58F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6379" y="1345110"/>
              <a:ext cx="10361478" cy="5047568"/>
            </a:xfrm>
            <a:prstGeom prst="rect">
              <a:avLst/>
            </a:prstGeom>
          </p:spPr>
        </p:pic>
      </p:grpSp>
      <p:graphicFrame>
        <p:nvGraphicFramePr>
          <p:cNvPr id="76" name="Table 14">
            <a:extLst>
              <a:ext uri="{FF2B5EF4-FFF2-40B4-BE49-F238E27FC236}">
                <a16:creationId xmlns:a16="http://schemas.microsoft.com/office/drawing/2014/main" id="{13B55E1D-2E98-2C85-E36F-82E8A56EBB28}"/>
              </a:ext>
            </a:extLst>
          </p:cNvPr>
          <p:cNvGraphicFramePr>
            <a:graphicFrameLocks/>
          </p:cNvGraphicFramePr>
          <p:nvPr/>
        </p:nvGraphicFramePr>
        <p:xfrm>
          <a:off x="575339" y="1383192"/>
          <a:ext cx="10131155" cy="5226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0479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85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Cwis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Gwyddoniaeth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Mathemateg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+mn-cs"/>
                        </a:rPr>
                        <a:t>Gweithgaredd Ieithoedd</a:t>
                      </a:r>
                      <a:endParaRPr lang="cy-GB" sz="900" b="1" i="0" strike="noStrike" cap="none" spc="0" baseline="0" dirty="0">
                        <a:solidFill>
                          <a:schemeClr val="accent2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Dyniaethau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ymholi, archwilio ac ymchwilio yn ysbrydoli chwilfrydedd am y byd, ei orffennol, ei bresennol a’i ddyfodol.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Rwyf wedi ymwneud yn weithredol gydag ystod o symbyliadau, ac wedi cael cyfle i gymryd rhan mewn ymchwiliadau,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ar y cyd ac yn annibynnol 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ein byd naturiol yn amrywiol a deinamig, wedi’i ddylanwadu gan brosesau a gweithredoedd dynol.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ac esbonio’n syml beth yw effaith gweithredoedd dynol ar y byd naturiol yn y gorffennol a’r presennol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dinasyddion gwybodus, hunanymwybodol yn mynd i’r afael â’r heriau a’r cyfleoedd sy’n wynebu dynoliaeth,</a:t>
                      </a:r>
                      <a:b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ac yn gallu cymryd camau ystyrlon ac egwyddorol.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canlyniadau fy ngweithredoedd a gweithredoedd pobl eraill, a’r modd y mae’r rhain yn effeithio ar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faterion lleol, cenedlaethol a byd-eang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Gwyddoniaeth a Thechnoleg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bod yn chwilfrydig a chwilio am atebion yn hanfodol i ddeall a rhagfynegi ffenomenau.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nodi cwestiynau y mae modd eu ymchwilio iddynt yn wyddonol, ac yn gallu awgrymu dulliau ymholi addas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awgrymu canlyniadau ar sail fy ngwaith ymchwil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gwerthuso dulliau er mwyn awgrymu gwelliannau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mynd i’r afael â materion gwyddonol a thechnolegol i lywio fy marn fy hun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sut y gall yr hyn a wnaf fi a phobl eraill gael effaith ar yr amgylchedd ac ar bethau byw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effeithiau gwyddoniaeth a thechnoleg, y gorffennol a’r presennol, yn fy mywyd bob dydd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Mathemateg a Rhifedd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Defnyddir y system rhif i gynrychioli a chymharu perthnasoedd rhwng rhifau a meintiau.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defnyddio’r pedwar gweithrediad rhifyddeg gyda chyfanrifau a degolion yn hyderus, effeithlon a chywir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cyfleu ffeithiau am luosi yn rhugl, hyd at o leiaf 10 x 10, a defnyddio’r rhain i feddwl am ffeithiau cysylltiedig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Ieithoedd, Llythrennedd a Chyfathrebu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mynegi ein hunain drwy ieithoedd yn allweddol i gyfathrebu.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adnabod yr iaith briodol ar gyfer gwahanol gynulleidfaoedd a dibenion gan amrywio fy mynegiant, geirfa a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naws i ennyn diddordeb y gynulleidfa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addasu a thrin iaith a gwneud dewisiadau priodol ynghylch geirfa, iaith idiomatig a chystrawen er mwyn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mynegi fy hun yn rhugl ac eglur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13" name="Graphic 12">
            <a:extLst>
              <a:ext uri="{FF2B5EF4-FFF2-40B4-BE49-F238E27FC236}">
                <a16:creationId xmlns:a16="http://schemas.microsoft.com/office/drawing/2014/main" id="{FEEF4022-6C29-0163-C9C9-47838BA91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676" y="598421"/>
            <a:ext cx="1884745" cy="27552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itle 19">
            <a:extLst>
              <a:ext uri="{FF2B5EF4-FFF2-40B4-BE49-F238E27FC236}">
                <a16:creationId xmlns:a16="http://schemas.microsoft.com/office/drawing/2014/main" id="{F58D1F6B-45E1-125B-EFD4-8757F211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cy-GB" dirty="0">
                <a:solidFill>
                  <a:schemeClr val="bg1"/>
                </a:solidFill>
              </a:rPr>
              <a:t>Nodiadau athrawon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042026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39304" y="2042025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042025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998957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2998956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998956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2998956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4048215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518146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5083986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5934535"/>
            <a:ext cx="214728" cy="24012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99" y="3483290"/>
            <a:ext cx="1014602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670361" y="4833217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666799" y="5567466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254082" y="2606604"/>
            <a:ext cx="1605826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177979" y="2606605"/>
            <a:ext cx="1605826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098313" y="2606605"/>
            <a:ext cx="1605826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002022" y="2606606"/>
            <a:ext cx="1605826" cy="3250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9600243-BCBC-AFFB-ABC5-F71F8D25ECC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208771" y="4152076"/>
            <a:ext cx="1191091" cy="324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9C778D-4A04-7A46-8CD6-B8B07441B8A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8288659" y="4152077"/>
            <a:ext cx="1191091" cy="324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9DF8856-7562-DA94-8F65-88CF5E74BCF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371849" y="4152076"/>
            <a:ext cx="1191091" cy="324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83E0379-3774-FE62-A8EC-1E10036E0B1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461490" y="4152077"/>
            <a:ext cx="1191091" cy="324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A9C72D7-85C9-E526-BD57-168980C13A1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6770278" y="5198057"/>
            <a:ext cx="573424" cy="32492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B51D71F-235A-B4CC-9880-5327102976E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693956" y="5198057"/>
            <a:ext cx="573424" cy="3249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72FA3D5-C7ED-5900-46E4-8B4E4909080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8614068" y="5198057"/>
            <a:ext cx="573424" cy="3249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8DB42F4-AB63-A9FE-5BC8-4846B7A42D7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517559" y="5198057"/>
            <a:ext cx="573424" cy="32492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7668D16-F1C8-14C0-D3FC-9532E93517B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9371768" y="6073052"/>
            <a:ext cx="865005" cy="3249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01354947-B1E9-9AF4-2A43-BAF072D0B4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8451656" y="6073052"/>
            <a:ext cx="865005" cy="32492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211DCF2-C55A-A9D6-712D-8B7B03A5170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7548165" y="6073053"/>
            <a:ext cx="865005" cy="32492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EAA626CC-D95B-1CAE-A7C8-26D4F21FEE4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6624488" y="6073052"/>
            <a:ext cx="865005" cy="32492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0876778-AFC5-E79C-6683-A8035C787B6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807516" y="1518860"/>
            <a:ext cx="346755" cy="32501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07962E3F-39A7-E553-1407-4823745EF27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727850" y="1518860"/>
            <a:ext cx="346755" cy="3250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0ABC00A2-ACCF-82E7-E7E1-3AEBAFB9142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631559" y="1518860"/>
            <a:ext cx="346755" cy="325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266F2C-D9DA-E5C1-6E41-25EC40177A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0" y="951347"/>
            <a:ext cx="4876800" cy="469900"/>
          </a:xfrm>
          <a:prstGeom prst="rect">
            <a:avLst/>
          </a:prstGeom>
        </p:spPr>
      </p:pic>
      <p:sp>
        <p:nvSpPr>
          <p:cNvPr id="75" name="Freeform 74">
            <a:extLst>
              <a:ext uri="{FF2B5EF4-FFF2-40B4-BE49-F238E27FC236}">
                <a16:creationId xmlns:a16="http://schemas.microsoft.com/office/drawing/2014/main" id="{1474AF04-D231-CC8C-261D-78C31CE87A22}"/>
              </a:ext>
            </a:extLst>
          </p:cNvPr>
          <p:cNvSpPr/>
          <p:nvPr/>
        </p:nvSpPr>
        <p:spPr>
          <a:xfrm>
            <a:off x="7092630" y="1753654"/>
            <a:ext cx="3660422" cy="30833"/>
          </a:xfrm>
          <a:custGeom>
            <a:avLst/>
            <a:gdLst>
              <a:gd name="connsiteX0" fmla="*/ 2905108 w 4336654"/>
              <a:gd name="connsiteY0" fmla="*/ 7039 h 30833"/>
              <a:gd name="connsiteX1" fmla="*/ 2910385 w 4336654"/>
              <a:gd name="connsiteY1" fmla="*/ 7580 h 30833"/>
              <a:gd name="connsiteX2" fmla="*/ 2917017 w 4336654"/>
              <a:gd name="connsiteY2" fmla="*/ 7147 h 30833"/>
              <a:gd name="connsiteX3" fmla="*/ 2917017 w 4336654"/>
              <a:gd name="connsiteY3" fmla="*/ 7039 h 30833"/>
              <a:gd name="connsiteX4" fmla="*/ 2905108 w 4336654"/>
              <a:gd name="connsiteY4" fmla="*/ 7039 h 30833"/>
              <a:gd name="connsiteX5" fmla="*/ 1088183 w 4336654"/>
              <a:gd name="connsiteY5" fmla="*/ 7039 h 30833"/>
              <a:gd name="connsiteX6" fmla="*/ 1093460 w 4336654"/>
              <a:gd name="connsiteY6" fmla="*/ 7580 h 30833"/>
              <a:gd name="connsiteX7" fmla="*/ 1100092 w 4336654"/>
              <a:gd name="connsiteY7" fmla="*/ 7147 h 30833"/>
              <a:gd name="connsiteX8" fmla="*/ 1100092 w 4336654"/>
              <a:gd name="connsiteY8" fmla="*/ 7039 h 30833"/>
              <a:gd name="connsiteX9" fmla="*/ 1088183 w 4336654"/>
              <a:gd name="connsiteY9" fmla="*/ 7039 h 30833"/>
              <a:gd name="connsiteX10" fmla="*/ 1799145 w 4336654"/>
              <a:gd name="connsiteY10" fmla="*/ 6714 h 30833"/>
              <a:gd name="connsiteX11" fmla="*/ 1777388 w 4336654"/>
              <a:gd name="connsiteY11" fmla="*/ 7147 h 30833"/>
              <a:gd name="connsiteX12" fmla="*/ 1822313 w 4336654"/>
              <a:gd name="connsiteY12" fmla="*/ 7689 h 30833"/>
              <a:gd name="connsiteX13" fmla="*/ 1956848 w 4336654"/>
              <a:gd name="connsiteY13" fmla="*/ 7771 h 30833"/>
              <a:gd name="connsiteX14" fmla="*/ 1957897 w 4336654"/>
              <a:gd name="connsiteY14" fmla="*/ 6714 h 30833"/>
              <a:gd name="connsiteX15" fmla="*/ 312853 w 4336654"/>
              <a:gd name="connsiteY15" fmla="*/ 105 h 30833"/>
              <a:gd name="connsiteX16" fmla="*/ 565361 w 4336654"/>
              <a:gd name="connsiteY16" fmla="*/ 105 h 30833"/>
              <a:gd name="connsiteX17" fmla="*/ 748477 w 4336654"/>
              <a:gd name="connsiteY17" fmla="*/ 214 h 30833"/>
              <a:gd name="connsiteX18" fmla="*/ 937886 w 4336654"/>
              <a:gd name="connsiteY18" fmla="*/ 322 h 30833"/>
              <a:gd name="connsiteX19" fmla="*/ 1022827 w 4336654"/>
              <a:gd name="connsiteY19" fmla="*/ 755 h 30833"/>
              <a:gd name="connsiteX20" fmla="*/ 1033635 w 4336654"/>
              <a:gd name="connsiteY20" fmla="*/ 755 h 30833"/>
              <a:gd name="connsiteX21" fmla="*/ 1225104 w 4336654"/>
              <a:gd name="connsiteY21" fmla="*/ 322 h 30833"/>
              <a:gd name="connsiteX22" fmla="*/ 1455685 w 4336654"/>
              <a:gd name="connsiteY22" fmla="*/ 539 h 30833"/>
              <a:gd name="connsiteX23" fmla="*/ 1584761 w 4336654"/>
              <a:gd name="connsiteY23" fmla="*/ 755 h 30833"/>
              <a:gd name="connsiteX24" fmla="*/ 1958952 w 4336654"/>
              <a:gd name="connsiteY24" fmla="*/ 430 h 30833"/>
              <a:gd name="connsiteX25" fmla="*/ 2063740 w 4336654"/>
              <a:gd name="connsiteY25" fmla="*/ 430 h 30833"/>
              <a:gd name="connsiteX26" fmla="*/ 2129778 w 4336654"/>
              <a:gd name="connsiteY26" fmla="*/ 105 h 30833"/>
              <a:gd name="connsiteX27" fmla="*/ 2382286 w 4336654"/>
              <a:gd name="connsiteY27" fmla="*/ 105 h 30833"/>
              <a:gd name="connsiteX28" fmla="*/ 2565402 w 4336654"/>
              <a:gd name="connsiteY28" fmla="*/ 214 h 30833"/>
              <a:gd name="connsiteX29" fmla="*/ 2754811 w 4336654"/>
              <a:gd name="connsiteY29" fmla="*/ 322 h 30833"/>
              <a:gd name="connsiteX30" fmla="*/ 2839752 w 4336654"/>
              <a:gd name="connsiteY30" fmla="*/ 755 h 30833"/>
              <a:gd name="connsiteX31" fmla="*/ 2850560 w 4336654"/>
              <a:gd name="connsiteY31" fmla="*/ 755 h 30833"/>
              <a:gd name="connsiteX32" fmla="*/ 3042029 w 4336654"/>
              <a:gd name="connsiteY32" fmla="*/ 322 h 30833"/>
              <a:gd name="connsiteX33" fmla="*/ 3272610 w 4336654"/>
              <a:gd name="connsiteY33" fmla="*/ 539 h 30833"/>
              <a:gd name="connsiteX34" fmla="*/ 3401686 w 4336654"/>
              <a:gd name="connsiteY34" fmla="*/ 755 h 30833"/>
              <a:gd name="connsiteX35" fmla="*/ 3775877 w 4336654"/>
              <a:gd name="connsiteY35" fmla="*/ 430 h 30833"/>
              <a:gd name="connsiteX36" fmla="*/ 4065945 w 4336654"/>
              <a:gd name="connsiteY36" fmla="*/ 430 h 30833"/>
              <a:gd name="connsiteX37" fmla="*/ 4178964 w 4336654"/>
              <a:gd name="connsiteY37" fmla="*/ 2489 h 30833"/>
              <a:gd name="connsiteX38" fmla="*/ 4191888 w 4336654"/>
              <a:gd name="connsiteY38" fmla="*/ 5955 h 30833"/>
              <a:gd name="connsiteX39" fmla="*/ 4170075 w 4336654"/>
              <a:gd name="connsiteY39" fmla="*/ 7147 h 30833"/>
              <a:gd name="connsiteX40" fmla="*/ 4075822 w 4336654"/>
              <a:gd name="connsiteY40" fmla="*/ 6714 h 30833"/>
              <a:gd name="connsiteX41" fmla="*/ 3616070 w 4336654"/>
              <a:gd name="connsiteY41" fmla="*/ 6714 h 30833"/>
              <a:gd name="connsiteX42" fmla="*/ 3594313 w 4336654"/>
              <a:gd name="connsiteY42" fmla="*/ 7147 h 30833"/>
              <a:gd name="connsiteX43" fmla="*/ 3639238 w 4336654"/>
              <a:gd name="connsiteY43" fmla="*/ 7689 h 30833"/>
              <a:gd name="connsiteX44" fmla="*/ 3996017 w 4336654"/>
              <a:gd name="connsiteY44" fmla="*/ 7906 h 30833"/>
              <a:gd name="connsiteX45" fmla="*/ 4106242 w 4336654"/>
              <a:gd name="connsiteY45" fmla="*/ 8122 h 30833"/>
              <a:gd name="connsiteX46" fmla="*/ 4170075 w 4336654"/>
              <a:gd name="connsiteY46" fmla="*/ 7147 h 30833"/>
              <a:gd name="connsiteX47" fmla="*/ 4204870 w 4336654"/>
              <a:gd name="connsiteY47" fmla="*/ 7797 h 30833"/>
              <a:gd name="connsiteX48" fmla="*/ 4223692 w 4336654"/>
              <a:gd name="connsiteY48" fmla="*/ 8664 h 30833"/>
              <a:gd name="connsiteX49" fmla="*/ 4235234 w 4336654"/>
              <a:gd name="connsiteY49" fmla="*/ 9964 h 30833"/>
              <a:gd name="connsiteX50" fmla="*/ 4293253 w 4336654"/>
              <a:gd name="connsiteY50" fmla="*/ 9964 h 30833"/>
              <a:gd name="connsiteX51" fmla="*/ 4336654 w 4336654"/>
              <a:gd name="connsiteY51" fmla="*/ 12347 h 30833"/>
              <a:gd name="connsiteX52" fmla="*/ 4336654 w 4336654"/>
              <a:gd name="connsiteY52" fmla="*/ 12781 h 30833"/>
              <a:gd name="connsiteX53" fmla="*/ 4323419 w 4336654"/>
              <a:gd name="connsiteY53" fmla="*/ 17439 h 30833"/>
              <a:gd name="connsiteX54" fmla="*/ 4307363 w 4336654"/>
              <a:gd name="connsiteY54" fmla="*/ 20148 h 30833"/>
              <a:gd name="connsiteX55" fmla="*/ 4199677 w 4336654"/>
              <a:gd name="connsiteY55" fmla="*/ 30006 h 30833"/>
              <a:gd name="connsiteX56" fmla="*/ 4156134 w 4336654"/>
              <a:gd name="connsiteY56" fmla="*/ 30765 h 30833"/>
              <a:gd name="connsiteX57" fmla="*/ 4079265 w 4336654"/>
              <a:gd name="connsiteY57" fmla="*/ 30765 h 30833"/>
              <a:gd name="connsiteX58" fmla="*/ 3755869 w 4336654"/>
              <a:gd name="connsiteY58" fmla="*/ 30656 h 30833"/>
              <a:gd name="connsiteX59" fmla="*/ 3284547 w 4336654"/>
              <a:gd name="connsiteY59" fmla="*/ 30115 h 30833"/>
              <a:gd name="connsiteX60" fmla="*/ 3236687 w 4336654"/>
              <a:gd name="connsiteY60" fmla="*/ 30115 h 30833"/>
              <a:gd name="connsiteX61" fmla="*/ 3132698 w 4336654"/>
              <a:gd name="connsiteY61" fmla="*/ 30331 h 30833"/>
              <a:gd name="connsiteX62" fmla="*/ 2814467 w 4336654"/>
              <a:gd name="connsiteY62" fmla="*/ 30331 h 30833"/>
              <a:gd name="connsiteX63" fmla="*/ 2759891 w 4336654"/>
              <a:gd name="connsiteY63" fmla="*/ 30115 h 30833"/>
              <a:gd name="connsiteX64" fmla="*/ 2384911 w 4336654"/>
              <a:gd name="connsiteY64" fmla="*/ 29808 h 30833"/>
              <a:gd name="connsiteX65" fmla="*/ 2382752 w 4336654"/>
              <a:gd name="connsiteY65" fmla="*/ 30006 h 30833"/>
              <a:gd name="connsiteX66" fmla="*/ 2339209 w 4336654"/>
              <a:gd name="connsiteY66" fmla="*/ 30765 h 30833"/>
              <a:gd name="connsiteX67" fmla="*/ 2262340 w 4336654"/>
              <a:gd name="connsiteY67" fmla="*/ 30765 h 30833"/>
              <a:gd name="connsiteX68" fmla="*/ 1938944 w 4336654"/>
              <a:gd name="connsiteY68" fmla="*/ 30656 h 30833"/>
              <a:gd name="connsiteX69" fmla="*/ 1467622 w 4336654"/>
              <a:gd name="connsiteY69" fmla="*/ 30115 h 30833"/>
              <a:gd name="connsiteX70" fmla="*/ 1419762 w 4336654"/>
              <a:gd name="connsiteY70" fmla="*/ 30115 h 30833"/>
              <a:gd name="connsiteX71" fmla="*/ 1315773 w 4336654"/>
              <a:gd name="connsiteY71" fmla="*/ 30331 h 30833"/>
              <a:gd name="connsiteX72" fmla="*/ 997542 w 4336654"/>
              <a:gd name="connsiteY72" fmla="*/ 30331 h 30833"/>
              <a:gd name="connsiteX73" fmla="*/ 942966 w 4336654"/>
              <a:gd name="connsiteY73" fmla="*/ 30115 h 30833"/>
              <a:gd name="connsiteX74" fmla="*/ 280118 w 4336654"/>
              <a:gd name="connsiteY74" fmla="*/ 29573 h 30833"/>
              <a:gd name="connsiteX75" fmla="*/ 172856 w 4336654"/>
              <a:gd name="connsiteY75" fmla="*/ 29681 h 30833"/>
              <a:gd name="connsiteX76" fmla="*/ 52302 w 4336654"/>
              <a:gd name="connsiteY76" fmla="*/ 28056 h 30833"/>
              <a:gd name="connsiteX77" fmla="*/ 30206 w 4336654"/>
              <a:gd name="connsiteY77" fmla="*/ 19931 h 30833"/>
              <a:gd name="connsiteX78" fmla="*/ 98498 w 4336654"/>
              <a:gd name="connsiteY78" fmla="*/ 17006 h 30833"/>
              <a:gd name="connsiteX79" fmla="*/ 148418 w 4336654"/>
              <a:gd name="connsiteY79" fmla="*/ 15489 h 30833"/>
              <a:gd name="connsiteX80" fmla="*/ 172828 w 4336654"/>
              <a:gd name="connsiteY80" fmla="*/ 13322 h 30833"/>
              <a:gd name="connsiteX81" fmla="*/ 134562 w 4336654"/>
              <a:gd name="connsiteY81" fmla="*/ 12347 h 30833"/>
              <a:gd name="connsiteX82" fmla="*/ 83936 w 4336654"/>
              <a:gd name="connsiteY82" fmla="*/ 12022 h 30833"/>
              <a:gd name="connsiteX83" fmla="*/ 77220 w 4336654"/>
              <a:gd name="connsiteY83" fmla="*/ 10939 h 30833"/>
              <a:gd name="connsiteX84" fmla="*/ 114808 w 4336654"/>
              <a:gd name="connsiteY84" fmla="*/ 10181 h 30833"/>
              <a:gd name="connsiteX85" fmla="*/ 139359 w 4336654"/>
              <a:gd name="connsiteY85" fmla="*/ 8339 h 30833"/>
              <a:gd name="connsiteX86" fmla="*/ 143874 w 4336654"/>
              <a:gd name="connsiteY86" fmla="*/ 3789 h 30833"/>
              <a:gd name="connsiteX87" fmla="*/ 224667 w 4336654"/>
              <a:gd name="connsiteY87" fmla="*/ 539 h 30833"/>
              <a:gd name="connsiteX88" fmla="*/ 312853 w 4336654"/>
              <a:gd name="connsiteY88" fmla="*/ 105 h 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336654" h="30833">
                <a:moveTo>
                  <a:pt x="2905108" y="7039"/>
                </a:moveTo>
                <a:lnTo>
                  <a:pt x="2910385" y="7580"/>
                </a:lnTo>
                <a:cubicBezTo>
                  <a:pt x="2913405" y="7472"/>
                  <a:pt x="2916170" y="7255"/>
                  <a:pt x="2917017" y="7147"/>
                </a:cubicBezTo>
                <a:lnTo>
                  <a:pt x="2917017" y="7039"/>
                </a:lnTo>
                <a:cubicBezTo>
                  <a:pt x="2913122" y="7039"/>
                  <a:pt x="2909143" y="7039"/>
                  <a:pt x="2905108" y="7039"/>
                </a:cubicBezTo>
                <a:close/>
                <a:moveTo>
                  <a:pt x="1088183" y="7039"/>
                </a:moveTo>
                <a:lnTo>
                  <a:pt x="1093460" y="7580"/>
                </a:lnTo>
                <a:cubicBezTo>
                  <a:pt x="1096480" y="7472"/>
                  <a:pt x="1099245" y="7255"/>
                  <a:pt x="1100092" y="7147"/>
                </a:cubicBezTo>
                <a:lnTo>
                  <a:pt x="1100092" y="7039"/>
                </a:lnTo>
                <a:cubicBezTo>
                  <a:pt x="1096197" y="7039"/>
                  <a:pt x="1092218" y="7039"/>
                  <a:pt x="1088183" y="7039"/>
                </a:cubicBezTo>
                <a:close/>
                <a:moveTo>
                  <a:pt x="1799145" y="6714"/>
                </a:moveTo>
                <a:lnTo>
                  <a:pt x="1777388" y="7147"/>
                </a:lnTo>
                <a:cubicBezTo>
                  <a:pt x="1790425" y="7364"/>
                  <a:pt x="1807808" y="7689"/>
                  <a:pt x="1822313" y="7689"/>
                </a:cubicBezTo>
                <a:lnTo>
                  <a:pt x="1956848" y="7771"/>
                </a:lnTo>
                <a:lnTo>
                  <a:pt x="1957897" y="6714"/>
                </a:lnTo>
                <a:close/>
                <a:moveTo>
                  <a:pt x="312853" y="105"/>
                </a:moveTo>
                <a:cubicBezTo>
                  <a:pt x="395141" y="647"/>
                  <a:pt x="483214" y="-111"/>
                  <a:pt x="565361" y="105"/>
                </a:cubicBezTo>
                <a:cubicBezTo>
                  <a:pt x="628459" y="-3"/>
                  <a:pt x="685519" y="647"/>
                  <a:pt x="748477" y="214"/>
                </a:cubicBezTo>
                <a:cubicBezTo>
                  <a:pt x="811435" y="-220"/>
                  <a:pt x="874646" y="105"/>
                  <a:pt x="937886" y="322"/>
                </a:cubicBezTo>
                <a:cubicBezTo>
                  <a:pt x="969548" y="647"/>
                  <a:pt x="1022827" y="755"/>
                  <a:pt x="1022827" y="755"/>
                </a:cubicBezTo>
                <a:cubicBezTo>
                  <a:pt x="1026439" y="755"/>
                  <a:pt x="1030079" y="755"/>
                  <a:pt x="1033635" y="755"/>
                </a:cubicBezTo>
                <a:cubicBezTo>
                  <a:pt x="1097467" y="647"/>
                  <a:pt x="1159832" y="755"/>
                  <a:pt x="1225104" y="322"/>
                </a:cubicBezTo>
                <a:cubicBezTo>
                  <a:pt x="1299067" y="-3"/>
                  <a:pt x="1375909" y="972"/>
                  <a:pt x="1455685" y="539"/>
                </a:cubicBezTo>
                <a:cubicBezTo>
                  <a:pt x="1496322" y="214"/>
                  <a:pt x="1542714" y="539"/>
                  <a:pt x="1584761" y="755"/>
                </a:cubicBezTo>
                <a:cubicBezTo>
                  <a:pt x="1709463" y="864"/>
                  <a:pt x="1834222" y="214"/>
                  <a:pt x="1958952" y="430"/>
                </a:cubicBezTo>
                <a:lnTo>
                  <a:pt x="2063740" y="430"/>
                </a:lnTo>
                <a:lnTo>
                  <a:pt x="2129778" y="105"/>
                </a:lnTo>
                <a:cubicBezTo>
                  <a:pt x="2212066" y="647"/>
                  <a:pt x="2300139" y="-111"/>
                  <a:pt x="2382286" y="105"/>
                </a:cubicBezTo>
                <a:cubicBezTo>
                  <a:pt x="2445384" y="-3"/>
                  <a:pt x="2502444" y="647"/>
                  <a:pt x="2565402" y="214"/>
                </a:cubicBezTo>
                <a:cubicBezTo>
                  <a:pt x="2628360" y="-220"/>
                  <a:pt x="2691571" y="105"/>
                  <a:pt x="2754811" y="322"/>
                </a:cubicBezTo>
                <a:cubicBezTo>
                  <a:pt x="2786473" y="647"/>
                  <a:pt x="2839752" y="755"/>
                  <a:pt x="2839752" y="755"/>
                </a:cubicBezTo>
                <a:cubicBezTo>
                  <a:pt x="2843364" y="755"/>
                  <a:pt x="2847004" y="755"/>
                  <a:pt x="2850560" y="755"/>
                </a:cubicBezTo>
                <a:cubicBezTo>
                  <a:pt x="2914392" y="647"/>
                  <a:pt x="2976757" y="755"/>
                  <a:pt x="3042029" y="322"/>
                </a:cubicBezTo>
                <a:cubicBezTo>
                  <a:pt x="3115992" y="-3"/>
                  <a:pt x="3192834" y="972"/>
                  <a:pt x="3272610" y="539"/>
                </a:cubicBezTo>
                <a:cubicBezTo>
                  <a:pt x="3313247" y="214"/>
                  <a:pt x="3359639" y="539"/>
                  <a:pt x="3401686" y="755"/>
                </a:cubicBezTo>
                <a:cubicBezTo>
                  <a:pt x="3526388" y="864"/>
                  <a:pt x="3651147" y="214"/>
                  <a:pt x="3775877" y="430"/>
                </a:cubicBezTo>
                <a:cubicBezTo>
                  <a:pt x="3871597" y="539"/>
                  <a:pt x="3968757" y="430"/>
                  <a:pt x="4065945" y="430"/>
                </a:cubicBezTo>
                <a:cubicBezTo>
                  <a:pt x="4107964" y="647"/>
                  <a:pt x="4142758" y="1297"/>
                  <a:pt x="4178964" y="2489"/>
                </a:cubicBezTo>
                <a:cubicBezTo>
                  <a:pt x="4207945" y="3247"/>
                  <a:pt x="4210796" y="4439"/>
                  <a:pt x="4191888" y="5955"/>
                </a:cubicBezTo>
                <a:cubicBezTo>
                  <a:pt x="4188954" y="6389"/>
                  <a:pt x="4177356" y="6714"/>
                  <a:pt x="4170075" y="7147"/>
                </a:cubicBezTo>
                <a:cubicBezTo>
                  <a:pt x="4136748" y="6172"/>
                  <a:pt x="4104831" y="6714"/>
                  <a:pt x="4075822" y="6714"/>
                </a:cubicBezTo>
                <a:cubicBezTo>
                  <a:pt x="3920615" y="6714"/>
                  <a:pt x="3766903" y="6605"/>
                  <a:pt x="3616070" y="6714"/>
                </a:cubicBezTo>
                <a:lnTo>
                  <a:pt x="3594313" y="7147"/>
                </a:lnTo>
                <a:cubicBezTo>
                  <a:pt x="3607350" y="7364"/>
                  <a:pt x="3624733" y="7689"/>
                  <a:pt x="3639238" y="7689"/>
                </a:cubicBezTo>
                <a:lnTo>
                  <a:pt x="3996017" y="7906"/>
                </a:lnTo>
                <a:cubicBezTo>
                  <a:pt x="4033718" y="8122"/>
                  <a:pt x="4071419" y="8339"/>
                  <a:pt x="4106242" y="8122"/>
                </a:cubicBezTo>
                <a:cubicBezTo>
                  <a:pt x="4130878" y="8014"/>
                  <a:pt x="4149729" y="8122"/>
                  <a:pt x="4170075" y="7147"/>
                </a:cubicBezTo>
                <a:cubicBezTo>
                  <a:pt x="4180206" y="7797"/>
                  <a:pt x="4194710" y="7797"/>
                  <a:pt x="4204870" y="7797"/>
                </a:cubicBezTo>
                <a:cubicBezTo>
                  <a:pt x="4213561" y="7906"/>
                  <a:pt x="4225159" y="8447"/>
                  <a:pt x="4223692" y="8664"/>
                </a:cubicBezTo>
                <a:cubicBezTo>
                  <a:pt x="4225103" y="9206"/>
                  <a:pt x="4216383" y="9964"/>
                  <a:pt x="4235234" y="9964"/>
                </a:cubicBezTo>
                <a:lnTo>
                  <a:pt x="4293253" y="9964"/>
                </a:lnTo>
                <a:cubicBezTo>
                  <a:pt x="4322234" y="9964"/>
                  <a:pt x="4336711" y="10722"/>
                  <a:pt x="4336654" y="12347"/>
                </a:cubicBezTo>
                <a:lnTo>
                  <a:pt x="4336654" y="12781"/>
                </a:lnTo>
                <a:cubicBezTo>
                  <a:pt x="4336598" y="14406"/>
                  <a:pt x="4327822" y="15922"/>
                  <a:pt x="4323419" y="17439"/>
                </a:cubicBezTo>
                <a:cubicBezTo>
                  <a:pt x="4317578" y="18414"/>
                  <a:pt x="4307391" y="19389"/>
                  <a:pt x="4307363" y="20148"/>
                </a:cubicBezTo>
                <a:cubicBezTo>
                  <a:pt x="4312978" y="24806"/>
                  <a:pt x="4250557" y="27189"/>
                  <a:pt x="4199677" y="30006"/>
                </a:cubicBezTo>
                <a:cubicBezTo>
                  <a:pt x="4190957" y="30765"/>
                  <a:pt x="4170639" y="30765"/>
                  <a:pt x="4156134" y="30765"/>
                </a:cubicBezTo>
                <a:lnTo>
                  <a:pt x="4079265" y="30765"/>
                </a:lnTo>
                <a:cubicBezTo>
                  <a:pt x="3973413" y="30656"/>
                  <a:pt x="3866094" y="30873"/>
                  <a:pt x="3755869" y="30656"/>
                </a:cubicBezTo>
                <a:cubicBezTo>
                  <a:pt x="3596344" y="30656"/>
                  <a:pt x="3442605" y="31306"/>
                  <a:pt x="3284547" y="30115"/>
                </a:cubicBezTo>
                <a:lnTo>
                  <a:pt x="3236687" y="30115"/>
                </a:lnTo>
                <a:cubicBezTo>
                  <a:pt x="3201639" y="30115"/>
                  <a:pt x="3166985" y="30331"/>
                  <a:pt x="3132698" y="30331"/>
                </a:cubicBezTo>
                <a:lnTo>
                  <a:pt x="2814467" y="30331"/>
                </a:lnTo>
                <a:cubicBezTo>
                  <a:pt x="2795588" y="30440"/>
                  <a:pt x="2777838" y="30331"/>
                  <a:pt x="2759891" y="30115"/>
                </a:cubicBezTo>
                <a:lnTo>
                  <a:pt x="2384911" y="29808"/>
                </a:lnTo>
                <a:lnTo>
                  <a:pt x="2382752" y="30006"/>
                </a:lnTo>
                <a:cubicBezTo>
                  <a:pt x="2374032" y="30765"/>
                  <a:pt x="2353714" y="30765"/>
                  <a:pt x="2339209" y="30765"/>
                </a:cubicBezTo>
                <a:lnTo>
                  <a:pt x="2262340" y="30765"/>
                </a:lnTo>
                <a:cubicBezTo>
                  <a:pt x="2156488" y="30656"/>
                  <a:pt x="2049169" y="30873"/>
                  <a:pt x="1938944" y="30656"/>
                </a:cubicBezTo>
                <a:cubicBezTo>
                  <a:pt x="1779419" y="30656"/>
                  <a:pt x="1625680" y="31306"/>
                  <a:pt x="1467622" y="30115"/>
                </a:cubicBezTo>
                <a:lnTo>
                  <a:pt x="1419762" y="30115"/>
                </a:lnTo>
                <a:cubicBezTo>
                  <a:pt x="1384714" y="30115"/>
                  <a:pt x="1350060" y="30331"/>
                  <a:pt x="1315773" y="30331"/>
                </a:cubicBezTo>
                <a:lnTo>
                  <a:pt x="997542" y="30331"/>
                </a:lnTo>
                <a:cubicBezTo>
                  <a:pt x="978663" y="30440"/>
                  <a:pt x="960913" y="30331"/>
                  <a:pt x="942966" y="30115"/>
                </a:cubicBezTo>
                <a:cubicBezTo>
                  <a:pt x="721922" y="29681"/>
                  <a:pt x="500738" y="28923"/>
                  <a:pt x="280118" y="29573"/>
                </a:cubicBezTo>
                <a:cubicBezTo>
                  <a:pt x="242417" y="29898"/>
                  <a:pt x="210726" y="29681"/>
                  <a:pt x="172856" y="29681"/>
                </a:cubicBezTo>
                <a:cubicBezTo>
                  <a:pt x="128692" y="29681"/>
                  <a:pt x="90568" y="29031"/>
                  <a:pt x="52302" y="28056"/>
                </a:cubicBezTo>
                <a:cubicBezTo>
                  <a:pt x="-5181" y="26323"/>
                  <a:pt x="-19291" y="22423"/>
                  <a:pt x="30206" y="19931"/>
                </a:cubicBezTo>
                <a:cubicBezTo>
                  <a:pt x="48577" y="18522"/>
                  <a:pt x="73551" y="17764"/>
                  <a:pt x="98498" y="17006"/>
                </a:cubicBezTo>
                <a:cubicBezTo>
                  <a:pt x="117151" y="16247"/>
                  <a:pt x="136086" y="16247"/>
                  <a:pt x="148418" y="15489"/>
                </a:cubicBezTo>
                <a:cubicBezTo>
                  <a:pt x="160750" y="14731"/>
                  <a:pt x="173110" y="14081"/>
                  <a:pt x="172828" y="13322"/>
                </a:cubicBezTo>
                <a:cubicBezTo>
                  <a:pt x="172404" y="12347"/>
                  <a:pt x="153497" y="12347"/>
                  <a:pt x="134562" y="12347"/>
                </a:cubicBezTo>
                <a:cubicBezTo>
                  <a:pt x="121920" y="12347"/>
                  <a:pt x="103013" y="12347"/>
                  <a:pt x="83936" y="12022"/>
                </a:cubicBezTo>
                <a:cubicBezTo>
                  <a:pt x="77643" y="12022"/>
                  <a:pt x="77220" y="10939"/>
                  <a:pt x="77220" y="10939"/>
                </a:cubicBezTo>
                <a:cubicBezTo>
                  <a:pt x="89721" y="10614"/>
                  <a:pt x="102194" y="10181"/>
                  <a:pt x="114808" y="10181"/>
                </a:cubicBezTo>
                <a:cubicBezTo>
                  <a:pt x="133603" y="9747"/>
                  <a:pt x="146076" y="9422"/>
                  <a:pt x="139359" y="8339"/>
                </a:cubicBezTo>
                <a:cubicBezTo>
                  <a:pt x="119719" y="6605"/>
                  <a:pt x="125504" y="5197"/>
                  <a:pt x="143874" y="3789"/>
                </a:cubicBezTo>
                <a:cubicBezTo>
                  <a:pt x="161991" y="1622"/>
                  <a:pt x="186966" y="972"/>
                  <a:pt x="224667" y="539"/>
                </a:cubicBezTo>
                <a:cubicBezTo>
                  <a:pt x="256075" y="105"/>
                  <a:pt x="281332" y="105"/>
                  <a:pt x="312853" y="105"/>
                </a:cubicBezTo>
                <a:close/>
              </a:path>
            </a:pathLst>
          </a:custGeom>
          <a:solidFill>
            <a:srgbClr val="CCCCCC"/>
          </a:solidFill>
          <a:ln w="28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4862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A6D2FBE-1E36-E967-9647-5B996221216C}"/>
              </a:ext>
            </a:extLst>
          </p:cNvPr>
          <p:cNvGrpSpPr/>
          <p:nvPr/>
        </p:nvGrpSpPr>
        <p:grpSpPr>
          <a:xfrm>
            <a:off x="2049402" y="2012184"/>
            <a:ext cx="8093196" cy="2268740"/>
            <a:chOff x="2049402" y="1476146"/>
            <a:chExt cx="8093196" cy="2268740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5F60BAD-7B95-56EF-4312-62D23A5EE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7494"/>
            <a:stretch/>
          </p:blipFill>
          <p:spPr>
            <a:xfrm>
              <a:off x="2049402" y="2647607"/>
              <a:ext cx="8093196" cy="1097279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327C3F4-9A38-859C-D485-C3907EC8B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4395"/>
            <a:stretch/>
          </p:blipFill>
          <p:spPr>
            <a:xfrm>
              <a:off x="3790950" y="1476146"/>
              <a:ext cx="4610100" cy="1097279"/>
            </a:xfrm>
            <a:prstGeom prst="rect">
              <a:avLst/>
            </a:prstGeom>
          </p:spPr>
        </p:pic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D1C3E849-DAD3-2D96-5A18-26A864581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7620" y="4351930"/>
            <a:ext cx="4724230" cy="50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2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1A4D5825-4364-FF34-730A-AF5216F84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7690" y="1688555"/>
            <a:ext cx="11092931" cy="481049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FA2F718-A2FF-E755-AA5D-55A359B4CF0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7071633" y="1963272"/>
            <a:ext cx="4326884" cy="4249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257431-97D1-AAB1-E1A1-60C3DCF6AC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33" t="10290" r="6166" b="16297"/>
          <a:stretch/>
        </p:blipFill>
        <p:spPr>
          <a:xfrm>
            <a:off x="7326396" y="4271058"/>
            <a:ext cx="3817358" cy="170602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6A42F0D-FD59-2509-69F6-391796412F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579836" y="598419"/>
            <a:ext cx="564719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Briff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Content Placeholder 37">
            <a:extLst>
              <a:ext uri="{FF2B5EF4-FFF2-40B4-BE49-F238E27FC236}">
                <a16:creationId xmlns:a16="http://schemas.microsoft.com/office/drawing/2014/main" id="{F20725F6-C9AC-3CAC-348B-37BEA48D6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288000" tIns="216000" rIns="288000" bIns="288000"/>
          <a:lstStyle/>
          <a:p>
            <a:r>
              <a:rPr lang="en-US" sz="2400" dirty="0">
                <a:solidFill>
                  <a:schemeClr val="bg1"/>
                </a:solidFill>
              </a:rPr>
              <a:t>Yn </a:t>
            </a:r>
            <a:r>
              <a:rPr lang="en-US" sz="2400" dirty="0" err="1">
                <a:solidFill>
                  <a:schemeClr val="bg1"/>
                </a:solidFill>
              </a:rPr>
              <a:t>ystod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treulio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anaerobig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mae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bacteria’n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dadelfennu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gwastraff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bwyd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heb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ocsigen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r>
              <a:rPr lang="en-US" sz="2400" dirty="0" err="1">
                <a:solidFill>
                  <a:schemeClr val="bg1"/>
                </a:solidFill>
              </a:rPr>
              <a:t>Wrth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i’r</a:t>
            </a:r>
            <a:r>
              <a:rPr lang="en-US" sz="2400" dirty="0">
                <a:solidFill>
                  <a:schemeClr val="bg1"/>
                </a:solidFill>
              </a:rPr>
              <a:t> bacteria </a:t>
            </a:r>
            <a:r>
              <a:rPr lang="en-US" sz="2400" dirty="0" err="1">
                <a:solidFill>
                  <a:schemeClr val="bg1"/>
                </a:solidFill>
              </a:rPr>
              <a:t>fwyta’r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gwastraff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bwyd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maen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nhw’n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rhyddhau</a:t>
            </a:r>
            <a:r>
              <a:rPr lang="en-US" sz="2400" dirty="0">
                <a:solidFill>
                  <a:schemeClr val="bg1"/>
                </a:solidFill>
              </a:rPr>
              <a:t> bio-</a:t>
            </a:r>
            <a:r>
              <a:rPr lang="en-US" sz="2400" dirty="0" err="1">
                <a:solidFill>
                  <a:schemeClr val="bg1"/>
                </a:solidFill>
              </a:rPr>
              <a:t>nwy</a:t>
            </a:r>
            <a:r>
              <a:rPr lang="en-US" sz="2400" dirty="0">
                <a:solidFill>
                  <a:schemeClr val="bg1"/>
                </a:solidFill>
              </a:rPr>
              <a:t> (</a:t>
            </a:r>
            <a:r>
              <a:rPr lang="en-US" sz="2400" dirty="0" err="1">
                <a:solidFill>
                  <a:schemeClr val="bg1"/>
                </a:solidFill>
              </a:rPr>
              <a:t>methan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 err="1">
                <a:solidFill>
                  <a:schemeClr val="bg1"/>
                </a:solidFill>
              </a:rPr>
              <a:t>yn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bennaf</a:t>
            </a:r>
            <a:r>
              <a:rPr lang="en-US" sz="2400" dirty="0">
                <a:solidFill>
                  <a:schemeClr val="bg1"/>
                </a:solidFill>
              </a:rPr>
              <a:t>).</a:t>
            </a:r>
          </a:p>
          <a:p>
            <a:r>
              <a:rPr lang="en-US" sz="2400" dirty="0" err="1">
                <a:solidFill>
                  <a:schemeClr val="bg1"/>
                </a:solidFill>
              </a:rPr>
              <a:t>Mae’r</a:t>
            </a:r>
            <a:r>
              <a:rPr lang="en-US" sz="2400" dirty="0">
                <a:solidFill>
                  <a:schemeClr val="bg1"/>
                </a:solidFill>
              </a:rPr>
              <a:t> bio-</a:t>
            </a:r>
            <a:r>
              <a:rPr lang="en-US" sz="2400" dirty="0" err="1">
                <a:solidFill>
                  <a:schemeClr val="bg1"/>
                </a:solidFill>
              </a:rPr>
              <a:t>nwy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danwydd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amlbwrpas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sy’n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gallu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pweru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cartrefi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ysgolion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busnesau</a:t>
            </a:r>
            <a:r>
              <a:rPr lang="en-US" sz="2400" dirty="0">
                <a:solidFill>
                  <a:schemeClr val="bg1"/>
                </a:solidFill>
              </a:rPr>
              <a:t> a </a:t>
            </a:r>
            <a:r>
              <a:rPr lang="en-US" sz="2400" dirty="0" err="1">
                <a:solidFill>
                  <a:schemeClr val="bg1"/>
                </a:solidFill>
              </a:rPr>
              <a:t>cherbydau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Content Placeholder 35">
            <a:extLst>
              <a:ext uri="{FF2B5EF4-FFF2-40B4-BE49-F238E27FC236}">
                <a16:creationId xmlns:a16="http://schemas.microsoft.com/office/drawing/2014/main" id="{BE821A94-9EC1-DC08-8541-D2D2AACC9ED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060058" y="1963271"/>
            <a:ext cx="4350034" cy="4249271"/>
          </a:xfrm>
        </p:spPr>
        <p:txBody>
          <a:bodyPr lIns="288000" tIns="216000" rIns="288000" bIns="288000"/>
          <a:lstStyle/>
          <a:p>
            <a:pPr>
              <a:spcAft>
                <a:spcPts val="1800"/>
              </a:spcAft>
            </a:pPr>
            <a:r>
              <a:rPr lang="en-US" dirty="0"/>
              <a:t>Y </a:t>
            </a:r>
            <a:r>
              <a:rPr lang="en-US" dirty="0" err="1"/>
              <a:t>llynedd</a:t>
            </a:r>
            <a:r>
              <a:rPr lang="en-US" dirty="0"/>
              <a:t>, </a:t>
            </a:r>
            <a:r>
              <a:rPr lang="en-US" dirty="0" err="1"/>
              <a:t>fe</a:t>
            </a:r>
            <a:r>
              <a:rPr lang="en-US" dirty="0"/>
              <a:t> </a:t>
            </a:r>
            <a:r>
              <a:rPr lang="en-US" dirty="0" err="1"/>
              <a:t>wnaethom</a:t>
            </a:r>
            <a:r>
              <a:rPr lang="en-US" dirty="0"/>
              <a:t>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10,000 o </a:t>
            </a:r>
            <a:r>
              <a:rPr lang="en-US" dirty="0" err="1"/>
              <a:t>gartrefi</a:t>
            </a:r>
            <a:r>
              <a:rPr lang="en-US" dirty="0"/>
              <a:t> am </a:t>
            </a:r>
            <a:r>
              <a:rPr lang="en-US" dirty="0" err="1"/>
              <a:t>flwyddyn</a:t>
            </a:r>
            <a:r>
              <a:rPr lang="en-US" dirty="0"/>
              <a:t> </a:t>
            </a:r>
            <a:r>
              <a:rPr lang="en-US" dirty="0" err="1"/>
              <a:t>gyfan</a:t>
            </a:r>
            <a:r>
              <a:rPr lang="en-US" dirty="0"/>
              <a:t>, neu 160 o </a:t>
            </a:r>
            <a:r>
              <a:rPr lang="en-US" dirty="0" err="1"/>
              <a:t>ysgolion</a:t>
            </a:r>
            <a:r>
              <a:rPr lang="en-US" dirty="0"/>
              <a:t> am </a:t>
            </a:r>
            <a:r>
              <a:rPr lang="en-US" dirty="0" err="1"/>
              <a:t>flwyddyn</a:t>
            </a:r>
            <a:r>
              <a:rPr lang="en-US" dirty="0"/>
              <a:t> </a:t>
            </a:r>
            <a:r>
              <a:rPr lang="en-US" dirty="0" err="1"/>
              <a:t>academaidd</a:t>
            </a:r>
            <a:r>
              <a:rPr lang="en-US" dirty="0"/>
              <a:t>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438349E-31F2-EE1B-1001-7486AE354C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4675" y="1015599"/>
            <a:ext cx="7390231" cy="33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77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38F65DF3-8819-0CC7-8C37-AC5926A3ED6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998" y="1688555"/>
            <a:ext cx="3606037" cy="4809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0F73881-E7CE-E5AC-4804-01CC35155D6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12862" y="1686831"/>
            <a:ext cx="7203804" cy="48096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EA569CE8-3742-6A85-0A5C-B403B37E98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6824" y="1930769"/>
            <a:ext cx="3093156" cy="4355669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  <a:noFill/>
        </p:spPr>
        <p:txBody>
          <a:bodyPr lIns="288000" tIns="216000" rIns="288000" bIns="288000"/>
          <a:lstStyle/>
          <a:p>
            <a:r>
              <a:rPr lang="en-US" sz="2500" b="1" dirty="0"/>
              <a:t>Ein </a:t>
            </a:r>
            <a:r>
              <a:rPr lang="en-US" sz="2500" b="1" dirty="0" err="1"/>
              <a:t>harbrawf</a:t>
            </a:r>
            <a:endParaRPr lang="en-US" sz="2500" b="1" dirty="0"/>
          </a:p>
          <a:p>
            <a:r>
              <a:rPr lang="en-US" sz="2500" dirty="0" err="1"/>
              <a:t>Rydyn</a:t>
            </a:r>
            <a:r>
              <a:rPr lang="en-US" sz="2500" dirty="0"/>
              <a:t> </a:t>
            </a:r>
            <a:r>
              <a:rPr lang="en-US" sz="2500" dirty="0" err="1"/>
              <a:t>ni</a:t>
            </a:r>
            <a:r>
              <a:rPr lang="en-US" sz="2500" dirty="0"/>
              <a:t> am </a:t>
            </a:r>
            <a:r>
              <a:rPr lang="en-US" sz="2500" dirty="0" err="1"/>
              <a:t>gymysgu</a:t>
            </a:r>
            <a:r>
              <a:rPr lang="en-US" sz="2500" dirty="0"/>
              <a:t> </a:t>
            </a:r>
            <a:r>
              <a:rPr lang="en-US" sz="2500" dirty="0" err="1"/>
              <a:t>gwastraff</a:t>
            </a:r>
            <a:r>
              <a:rPr lang="en-US" sz="2500" dirty="0"/>
              <a:t> </a:t>
            </a:r>
            <a:r>
              <a:rPr lang="en-US" sz="2500" dirty="0" err="1"/>
              <a:t>bwyd</a:t>
            </a:r>
            <a:r>
              <a:rPr lang="en-US" sz="2500" dirty="0"/>
              <a:t> a </a:t>
            </a:r>
            <a:r>
              <a:rPr lang="en-US" sz="2500" dirty="0" err="1"/>
              <a:t>burum</a:t>
            </a:r>
            <a:r>
              <a:rPr lang="en-US" sz="2500" dirty="0"/>
              <a:t> neu </a:t>
            </a:r>
            <a:r>
              <a:rPr lang="en-US" sz="2500" dirty="0" err="1"/>
              <a:t>bridd</a:t>
            </a:r>
            <a:r>
              <a:rPr lang="en-US" sz="2500" dirty="0"/>
              <a:t> </a:t>
            </a:r>
            <a:r>
              <a:rPr lang="en-US" sz="2500" dirty="0" err="1"/>
              <a:t>mewn</a:t>
            </a:r>
            <a:r>
              <a:rPr lang="en-US" sz="2500" dirty="0"/>
              <a:t> jar, </a:t>
            </a:r>
            <a:r>
              <a:rPr lang="en-US" sz="2500" dirty="0" err="1"/>
              <a:t>selio’r</a:t>
            </a:r>
            <a:r>
              <a:rPr lang="en-US" sz="2500" dirty="0"/>
              <a:t> </a:t>
            </a:r>
            <a:r>
              <a:rPr lang="en-US" sz="2500" dirty="0" err="1"/>
              <a:t>agoriad</a:t>
            </a:r>
            <a:r>
              <a:rPr lang="en-US" sz="2500" dirty="0"/>
              <a:t> </a:t>
            </a:r>
            <a:r>
              <a:rPr lang="en-US" sz="2500" dirty="0" err="1"/>
              <a:t>gyda</a:t>
            </a:r>
            <a:r>
              <a:rPr lang="en-US" sz="2500" dirty="0"/>
              <a:t> </a:t>
            </a:r>
            <a:r>
              <a:rPr lang="en-US" sz="2500" dirty="0" err="1"/>
              <a:t>maneg</a:t>
            </a:r>
            <a:r>
              <a:rPr lang="en-US" sz="2500" dirty="0"/>
              <a:t>, ac </a:t>
            </a:r>
            <a:r>
              <a:rPr lang="en-US" sz="2500" dirty="0" err="1"/>
              <a:t>yna</a:t>
            </a:r>
            <a:r>
              <a:rPr lang="en-US" sz="2500" dirty="0"/>
              <a:t> </a:t>
            </a:r>
            <a:r>
              <a:rPr lang="en-US" sz="2500" dirty="0" err="1"/>
              <a:t>gadael</a:t>
            </a:r>
            <a:r>
              <a:rPr lang="en-US" sz="2500" dirty="0"/>
              <a:t> y jar </a:t>
            </a:r>
            <a:r>
              <a:rPr lang="en-US" sz="2500" dirty="0" err="1"/>
              <a:t>mewn</a:t>
            </a:r>
            <a:r>
              <a:rPr lang="en-US" sz="2500" dirty="0"/>
              <a:t> </a:t>
            </a:r>
            <a:r>
              <a:rPr lang="en-US" sz="2500" dirty="0" err="1"/>
              <a:t>lle</a:t>
            </a:r>
            <a:r>
              <a:rPr lang="en-US" sz="2500" dirty="0"/>
              <a:t> </a:t>
            </a:r>
            <a:r>
              <a:rPr lang="en-US" sz="2500" dirty="0" err="1"/>
              <a:t>cynnes</a:t>
            </a:r>
            <a:r>
              <a:rPr lang="en-US" sz="2500" dirty="0"/>
              <a:t>.</a:t>
            </a:r>
          </a:p>
          <a:p>
            <a:r>
              <a:rPr lang="en-US" sz="2500" b="1" dirty="0"/>
              <a:t>Beth </a:t>
            </a:r>
            <a:r>
              <a:rPr lang="en-US" sz="2500" b="1" dirty="0" err="1"/>
              <a:t>yw</a:t>
            </a:r>
            <a:r>
              <a:rPr lang="en-US" sz="2500" b="1" dirty="0"/>
              <a:t> </a:t>
            </a:r>
            <a:r>
              <a:rPr lang="en-US" sz="2500" b="1" dirty="0" err="1"/>
              <a:t>eich</a:t>
            </a:r>
            <a:r>
              <a:rPr lang="en-US" sz="2500" b="1" dirty="0"/>
              <a:t> </a:t>
            </a:r>
            <a:r>
              <a:rPr lang="en-US" sz="2500" b="1" dirty="0" err="1"/>
              <a:t>rhagfynegiad</a:t>
            </a:r>
            <a:r>
              <a:rPr lang="en-US" sz="2500" b="1" dirty="0"/>
              <a:t> chi </a:t>
            </a:r>
            <a:r>
              <a:rPr lang="en-US" sz="2500" b="1" dirty="0" err="1"/>
              <a:t>o’r</a:t>
            </a:r>
            <a:r>
              <a:rPr lang="en-US" sz="2500" b="1" dirty="0"/>
              <a:t> </a:t>
            </a:r>
            <a:r>
              <a:rPr lang="en-US" sz="2500" b="1" dirty="0" err="1"/>
              <a:t>hyn</a:t>
            </a:r>
            <a:r>
              <a:rPr lang="en-US" sz="2500" b="1" dirty="0"/>
              <a:t> </a:t>
            </a:r>
            <a:br>
              <a:rPr lang="en-US" sz="2500" b="1" dirty="0"/>
            </a:br>
            <a:r>
              <a:rPr lang="en-US" sz="2500" b="1" dirty="0" err="1"/>
              <a:t>fydd</a:t>
            </a:r>
            <a:r>
              <a:rPr lang="en-US" sz="2500" b="1" dirty="0"/>
              <a:t> </a:t>
            </a:r>
            <a:r>
              <a:rPr lang="en-US" sz="2500" b="1" dirty="0" err="1"/>
              <a:t>yn</a:t>
            </a:r>
            <a:r>
              <a:rPr lang="en-US" sz="2500" b="1" dirty="0"/>
              <a:t> </a:t>
            </a:r>
            <a:r>
              <a:rPr lang="en-US" sz="2500" b="1" dirty="0" err="1"/>
              <a:t>digwydd</a:t>
            </a:r>
            <a:r>
              <a:rPr lang="en-US" sz="2500" b="1" dirty="0"/>
              <a:t> </a:t>
            </a:r>
            <a:r>
              <a:rPr lang="en-US" sz="2500" b="1" dirty="0" err="1"/>
              <a:t>i’r</a:t>
            </a:r>
            <a:r>
              <a:rPr lang="en-US" sz="2500" b="1" dirty="0"/>
              <a:t> </a:t>
            </a:r>
            <a:r>
              <a:rPr lang="en-US" sz="2500" b="1" dirty="0" err="1"/>
              <a:t>faneg</a:t>
            </a:r>
            <a:r>
              <a:rPr lang="en-US" sz="2500" b="1" dirty="0"/>
              <a:t>? Beth am y </a:t>
            </a:r>
            <a:r>
              <a:rPr lang="en-US" sz="2500" b="1" dirty="0" err="1"/>
              <a:t>gwastraff</a:t>
            </a:r>
            <a:r>
              <a:rPr lang="en-US" sz="2500" b="1" dirty="0"/>
              <a:t> </a:t>
            </a:r>
            <a:r>
              <a:rPr lang="en-US" sz="2500" b="1" dirty="0" err="1"/>
              <a:t>bwyd</a:t>
            </a:r>
            <a:r>
              <a:rPr lang="en-US" sz="2500" b="1" dirty="0"/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AE635C5-CC54-F1B6-5DE5-F25FBC4CF9D3}"/>
              </a:ext>
            </a:extLst>
          </p:cNvPr>
          <p:cNvSpPr txBox="1"/>
          <p:nvPr/>
        </p:nvSpPr>
        <p:spPr>
          <a:xfrm>
            <a:off x="657689" y="5066103"/>
            <a:ext cx="1099859" cy="48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Pridd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Burum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actifadydd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155A0FD-501E-ED92-8841-8A6A56F87106}"/>
              </a:ext>
            </a:extLst>
          </p:cNvPr>
          <p:cNvCxnSpPr>
            <a:cxnSpLocks/>
          </p:cNvCxnSpPr>
          <p:nvPr/>
        </p:nvCxnSpPr>
        <p:spPr>
          <a:xfrm>
            <a:off x="740229" y="5542106"/>
            <a:ext cx="2525485" cy="6821"/>
          </a:xfrm>
          <a:prstGeom prst="line">
            <a:avLst/>
          </a:prstGeom>
          <a:ln w="3175"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955E8FEC-6ABD-CEA3-2536-4DE00FA56E13}"/>
              </a:ext>
            </a:extLst>
          </p:cNvPr>
          <p:cNvSpPr txBox="1"/>
          <p:nvPr/>
        </p:nvSpPr>
        <p:spPr>
          <a:xfrm>
            <a:off x="657689" y="5618726"/>
            <a:ext cx="1099859" cy="48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Gwastraff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Organig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24FA6B4-9AF5-260C-9D88-4164C816A82C}"/>
              </a:ext>
            </a:extLst>
          </p:cNvPr>
          <p:cNvCxnSpPr>
            <a:cxnSpLocks/>
          </p:cNvCxnSpPr>
          <p:nvPr/>
        </p:nvCxnSpPr>
        <p:spPr>
          <a:xfrm>
            <a:off x="740229" y="6094729"/>
            <a:ext cx="2525485" cy="6821"/>
          </a:xfrm>
          <a:prstGeom prst="line">
            <a:avLst/>
          </a:prstGeom>
          <a:ln w="3175"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>
            <a:extLst>
              <a:ext uri="{FF2B5EF4-FFF2-40B4-BE49-F238E27FC236}">
                <a16:creationId xmlns:a16="http://schemas.microsoft.com/office/drawing/2014/main" id="{06A4257B-AB18-DA53-3AEE-1DE9F49B23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0" y="596699"/>
            <a:ext cx="1146907" cy="77405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B96F9AA-A334-70A8-ABBF-4506D42679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6001" y="700402"/>
            <a:ext cx="360836" cy="56702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ACD642D-4FEE-F273-5BF5-469807FE20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35372" y="888736"/>
            <a:ext cx="3766017" cy="52588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BE87DD1-8C41-0DB5-95D2-7626C6C65EF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35372" y="596699"/>
            <a:ext cx="4813900" cy="2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30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B445977D-0AC3-208E-069F-BCC83835F31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00998" y="4370119"/>
            <a:ext cx="3615006" cy="2130655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5ED94EF-2CC4-6388-A404-DA5B39FC620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000998" y="1688555"/>
            <a:ext cx="3580274" cy="1562645"/>
          </a:xfrm>
        </p:spPr>
        <p:txBody>
          <a:bodyPr/>
          <a:lstStyle/>
          <a:p>
            <a:r>
              <a:rPr lang="en-US" dirty="0" err="1"/>
              <a:t>Gwyliwch</a:t>
            </a:r>
            <a:r>
              <a:rPr lang="en-US" dirty="0"/>
              <a:t> y </a:t>
            </a:r>
            <a:r>
              <a:rPr lang="en-US" dirty="0" err="1"/>
              <a:t>fideo</a:t>
            </a:r>
            <a:r>
              <a:rPr lang="en-US" dirty="0"/>
              <a:t> </a:t>
            </a:r>
            <a:r>
              <a:rPr lang="en-US" dirty="0" err="1"/>
              <a:t>hwn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i</a:t>
            </a:r>
            <a:r>
              <a:rPr lang="en-US" dirty="0"/>
              <a:t> weld </a:t>
            </a:r>
            <a:r>
              <a:rPr lang="en-US" dirty="0" err="1"/>
              <a:t>arddangosiad</a:t>
            </a:r>
            <a:r>
              <a:rPr lang="en-US" dirty="0"/>
              <a:t> </a:t>
            </a:r>
            <a:r>
              <a:rPr lang="en-US" dirty="0" err="1"/>
              <a:t>o'r</a:t>
            </a:r>
            <a:r>
              <a:rPr lang="en-US" dirty="0"/>
              <a:t> </a:t>
            </a:r>
            <a:r>
              <a:rPr lang="en-US" dirty="0" err="1"/>
              <a:t>arbrawf</a:t>
            </a:r>
            <a:r>
              <a:rPr lang="en-US" dirty="0"/>
              <a:t> </a:t>
            </a:r>
            <a:r>
              <a:rPr lang="en-US" dirty="0" err="1"/>
              <a:t>hwn</a:t>
            </a:r>
            <a:r>
              <a:rPr lang="en-US" dirty="0"/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484D563C-A80B-DB08-C5E5-09100D52E03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00998" y="4370119"/>
            <a:ext cx="3580275" cy="1964120"/>
          </a:xfrm>
          <a:noFill/>
        </p:spPr>
        <p:txBody>
          <a:bodyPr/>
          <a:lstStyle/>
          <a:p>
            <a:r>
              <a:rPr lang="en-US" sz="1600" dirty="0"/>
              <a:t>Beth </a:t>
            </a:r>
            <a:r>
              <a:rPr lang="en-US" sz="1600" dirty="0" err="1"/>
              <a:t>sy’n</a:t>
            </a:r>
            <a:r>
              <a:rPr lang="en-US" sz="1600" dirty="0"/>
              <a:t> </a:t>
            </a:r>
            <a:r>
              <a:rPr lang="en-US" sz="1600" dirty="0" err="1"/>
              <a:t>digwydd</a:t>
            </a:r>
            <a:r>
              <a:rPr lang="en-US" sz="1600" dirty="0"/>
              <a:t> </a:t>
            </a:r>
            <a:r>
              <a:rPr lang="en-US" sz="1600" dirty="0" err="1"/>
              <a:t>yn</a:t>
            </a:r>
            <a:r>
              <a:rPr lang="en-US" sz="1600" dirty="0"/>
              <a:t> y jar?</a:t>
            </a:r>
          </a:p>
          <a:p>
            <a:r>
              <a:rPr lang="en-US" sz="1600" b="0" dirty="0" err="1"/>
              <a:t>Caiff</a:t>
            </a:r>
            <a:r>
              <a:rPr lang="en-US" sz="1600" b="0" dirty="0"/>
              <a:t> </a:t>
            </a:r>
            <a:r>
              <a:rPr lang="en-US" sz="1600" b="0" dirty="0" err="1"/>
              <a:t>actifadydd</a:t>
            </a:r>
            <a:r>
              <a:rPr lang="en-US" sz="1600" b="0" dirty="0"/>
              <a:t> (</a:t>
            </a:r>
            <a:r>
              <a:rPr lang="en-US" sz="1600" b="0" dirty="0" err="1"/>
              <a:t>burum</a:t>
            </a:r>
            <a:r>
              <a:rPr lang="en-US" sz="1600" b="0" dirty="0"/>
              <a:t> neu </a:t>
            </a:r>
            <a:r>
              <a:rPr lang="en-US" sz="1600" b="0" dirty="0" err="1"/>
              <a:t>bridd</a:t>
            </a:r>
            <a:r>
              <a:rPr lang="en-US" sz="1600" b="0" dirty="0"/>
              <a:t>) </a:t>
            </a:r>
            <a:br>
              <a:rPr lang="en-US" sz="1600" b="0" dirty="0"/>
            </a:br>
            <a:r>
              <a:rPr lang="en-US" sz="1600" b="0" dirty="0" err="1"/>
              <a:t>ei</a:t>
            </a:r>
            <a:r>
              <a:rPr lang="en-US" sz="1600" b="0" dirty="0"/>
              <a:t> </a:t>
            </a:r>
            <a:r>
              <a:rPr lang="en-US" sz="1600" b="0" dirty="0" err="1"/>
              <a:t>gymysgu</a:t>
            </a:r>
            <a:r>
              <a:rPr lang="en-US" sz="1600" b="0" dirty="0"/>
              <a:t> </a:t>
            </a:r>
            <a:r>
              <a:rPr lang="en-US" sz="1600" b="0" dirty="0" err="1"/>
              <a:t>â’r</a:t>
            </a:r>
            <a:r>
              <a:rPr lang="en-US" sz="1600" b="0" dirty="0"/>
              <a:t> </a:t>
            </a:r>
            <a:r>
              <a:rPr lang="en-US" sz="1600" b="0" dirty="0" err="1"/>
              <a:t>gwastraff</a:t>
            </a:r>
            <a:r>
              <a:rPr lang="en-US" sz="1600" b="0" dirty="0"/>
              <a:t> </a:t>
            </a:r>
            <a:r>
              <a:rPr lang="en-US" sz="1600" b="0" dirty="0" err="1"/>
              <a:t>bwyd</a:t>
            </a:r>
            <a:r>
              <a:rPr lang="en-US" sz="1600" b="0" dirty="0"/>
              <a:t> </a:t>
            </a:r>
            <a:br>
              <a:rPr lang="en-US" sz="1600" b="0" dirty="0"/>
            </a:br>
            <a:r>
              <a:rPr lang="en-US" sz="1600" b="0" dirty="0"/>
              <a:t>Mae micro-</a:t>
            </a:r>
            <a:r>
              <a:rPr lang="en-US" sz="1600" b="0" dirty="0" err="1"/>
              <a:t>organebau</a:t>
            </a:r>
            <a:r>
              <a:rPr lang="en-US" sz="1600" b="0" dirty="0"/>
              <a:t> </a:t>
            </a:r>
            <a:r>
              <a:rPr lang="en-US" sz="1600" b="0" dirty="0" err="1"/>
              <a:t>yn</a:t>
            </a:r>
            <a:r>
              <a:rPr lang="en-US" sz="1600" b="0" dirty="0"/>
              <a:t> </a:t>
            </a:r>
            <a:r>
              <a:rPr lang="en-US" sz="1600" b="0" dirty="0" err="1"/>
              <a:t>yr</a:t>
            </a:r>
            <a:r>
              <a:rPr lang="en-US" sz="1600" b="0" dirty="0"/>
              <a:t> </a:t>
            </a:r>
            <a:r>
              <a:rPr lang="en-US" sz="1600" b="0" dirty="0" err="1"/>
              <a:t>actifadydd</a:t>
            </a:r>
            <a:r>
              <a:rPr lang="en-US" sz="1600" b="0" dirty="0"/>
              <a:t> </a:t>
            </a:r>
            <a:r>
              <a:rPr lang="en-US" sz="1600" b="0" dirty="0" err="1"/>
              <a:t>yn</a:t>
            </a:r>
            <a:r>
              <a:rPr lang="en-US" sz="1600" b="0" dirty="0"/>
              <a:t> </a:t>
            </a:r>
            <a:r>
              <a:rPr lang="en-US" sz="1600" b="0" dirty="0" err="1"/>
              <a:t>treulio’r</a:t>
            </a:r>
            <a:r>
              <a:rPr lang="en-US" sz="1600" b="0" dirty="0"/>
              <a:t> </a:t>
            </a:r>
            <a:r>
              <a:rPr lang="en-US" sz="1600" b="0" dirty="0" err="1"/>
              <a:t>gwastraff</a:t>
            </a:r>
            <a:r>
              <a:rPr lang="en-US" sz="1600" b="0" dirty="0"/>
              <a:t> </a:t>
            </a:r>
            <a:r>
              <a:rPr lang="en-US" sz="1600" b="0" dirty="0" err="1"/>
              <a:t>organig</a:t>
            </a:r>
            <a:r>
              <a:rPr lang="en-US" sz="1600" b="0" dirty="0"/>
              <a:t>, </a:t>
            </a:r>
            <a:r>
              <a:rPr lang="en-US" sz="1600" b="0" dirty="0" err="1"/>
              <a:t>gan</a:t>
            </a:r>
            <a:r>
              <a:rPr lang="en-US" sz="1600" b="0" dirty="0"/>
              <a:t> </a:t>
            </a:r>
            <a:r>
              <a:rPr lang="en-US" sz="1600" b="0" dirty="0" err="1"/>
              <a:t>greu</a:t>
            </a:r>
            <a:r>
              <a:rPr lang="en-US" sz="1600" b="0" dirty="0"/>
              <a:t> bio-</a:t>
            </a:r>
            <a:r>
              <a:rPr lang="en-US" sz="1600" b="0" dirty="0" err="1"/>
              <a:t>nwy</a:t>
            </a:r>
            <a:r>
              <a:rPr lang="en-US" sz="1600" b="0" dirty="0"/>
              <a:t>.</a:t>
            </a:r>
            <a:endParaRPr lang="en-US" sz="160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024AE87-66D0-1543-9D7B-FD9C764450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596699"/>
            <a:ext cx="1146907" cy="77405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335838A-0880-3AD3-D86C-1894B2CEDC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6001" y="700402"/>
            <a:ext cx="360836" cy="56702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DE9C565E-EF04-0221-4D19-E40218CB1C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5372" y="888735"/>
            <a:ext cx="5750818" cy="525886"/>
          </a:xfrm>
          <a:prstGeom prst="rect">
            <a:avLst/>
          </a:prstGeom>
        </p:spPr>
      </p:pic>
      <p:pic>
        <p:nvPicPr>
          <p:cNvPr id="5" name="Picture 4" descr="A person holding a jar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F2C4C904-C11A-28FD-0972-18006ED6AE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66" y="1702501"/>
            <a:ext cx="7203385" cy="480248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54F59F3-7E77-ADB2-B192-E0F0616104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35372" y="596699"/>
            <a:ext cx="4813900" cy="2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90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A46996CE-DB42-B442-7892-EE73B7B3069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58198" y="1684365"/>
            <a:ext cx="3159348" cy="129891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290B75A-2047-FEEB-782D-D6A5A915F50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452" y="1686831"/>
            <a:ext cx="7615299" cy="481907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85807C2-A209-6643-79C1-DE5AFDE59453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58198" y="3200171"/>
            <a:ext cx="3160350" cy="3305731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2B4B15F-0816-4677-D3F0-4F07D0C7D29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51288"/>
          <a:stretch/>
        </p:blipFill>
        <p:spPr>
          <a:xfrm>
            <a:off x="10331723" y="3242212"/>
            <a:ext cx="1084158" cy="313406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169A529-618E-BD97-1210-EB02A677249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49383" b="62700"/>
          <a:stretch/>
        </p:blipFill>
        <p:spPr>
          <a:xfrm>
            <a:off x="8606113" y="3311188"/>
            <a:ext cx="1252616" cy="1299811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2F1CA53-DE33-76B8-1792-45C9E01A2FA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1188" y="1671113"/>
            <a:ext cx="7708340" cy="4692748"/>
          </a:xfrm>
          <a:noFill/>
        </p:spPr>
        <p:txBody>
          <a:bodyPr lIns="288000" tIns="288000" rIns="288000" bIns="288000"/>
          <a:lstStyle/>
          <a:p>
            <a:pPr lvl="2">
              <a:spcAft>
                <a:spcPts val="600"/>
              </a:spcAft>
            </a:pPr>
            <a:r>
              <a:rPr lang="en-US" sz="1400" b="1" dirty="0" err="1"/>
              <a:t>Defnyddiwch</a:t>
            </a:r>
            <a:r>
              <a:rPr lang="en-US" sz="1400" b="1" dirty="0"/>
              <a:t> y </a:t>
            </a:r>
            <a:r>
              <a:rPr lang="en-US" sz="1400" b="1" dirty="0" err="1"/>
              <a:t>copi</a:t>
            </a:r>
            <a:r>
              <a:rPr lang="en-US" sz="1400" b="1" dirty="0"/>
              <a:t> </a:t>
            </a:r>
            <a:r>
              <a:rPr lang="en-US" sz="1400" b="1" dirty="0" err="1"/>
              <a:t>isod</a:t>
            </a:r>
            <a:r>
              <a:rPr lang="en-US" sz="1400" b="1" dirty="0"/>
              <a:t> </a:t>
            </a:r>
            <a:r>
              <a:rPr lang="en-US" sz="1400" b="1" dirty="0" err="1"/>
              <a:t>ar</a:t>
            </a:r>
            <a:r>
              <a:rPr lang="en-US" sz="1400" b="1" dirty="0"/>
              <a:t> </a:t>
            </a:r>
            <a:r>
              <a:rPr lang="en-US" sz="1400" b="1" dirty="0" err="1"/>
              <a:t>gyfer</a:t>
            </a:r>
            <a:r>
              <a:rPr lang="en-US" sz="1400" b="1" dirty="0"/>
              <a:t> y dull: 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Cymysgwch</a:t>
            </a:r>
            <a:r>
              <a:rPr lang="en-US" sz="1400" dirty="0"/>
              <a:t> y </a:t>
            </a:r>
            <a:r>
              <a:rPr lang="en-US" sz="1400" dirty="0" err="1"/>
              <a:t>burum</a:t>
            </a:r>
            <a:r>
              <a:rPr lang="en-US" sz="1400" dirty="0"/>
              <a:t> (2 </a:t>
            </a:r>
            <a:r>
              <a:rPr lang="en-US" sz="1400" dirty="0" err="1"/>
              <a:t>llond</a:t>
            </a:r>
            <a:r>
              <a:rPr lang="en-US" sz="1400" dirty="0"/>
              <a:t> </a:t>
            </a:r>
            <a:r>
              <a:rPr lang="en-US" sz="1400" dirty="0" err="1"/>
              <a:t>llwy</a:t>
            </a:r>
            <a:r>
              <a:rPr lang="en-US" sz="1400" dirty="0"/>
              <a:t> de) </a:t>
            </a:r>
            <a:r>
              <a:rPr lang="en-US" sz="1400" dirty="0" err="1"/>
              <a:t>gyda</a:t>
            </a:r>
            <a:r>
              <a:rPr lang="en-US" sz="1400" dirty="0"/>
              <a:t> </a:t>
            </a:r>
            <a:r>
              <a:rPr lang="en-US" sz="1400" dirty="0" err="1"/>
              <a:t>dŵr</a:t>
            </a:r>
            <a:r>
              <a:rPr lang="en-US" sz="1400" dirty="0"/>
              <a:t> </a:t>
            </a:r>
            <a:r>
              <a:rPr lang="en-US" sz="1400" dirty="0" err="1"/>
              <a:t>cynnes</a:t>
            </a:r>
            <a:r>
              <a:rPr lang="en-US" sz="1400" dirty="0"/>
              <a:t> a </a:t>
            </a:r>
            <a:r>
              <a:rPr lang="en-US" sz="1400" dirty="0" err="1"/>
              <a:t>gadewch</a:t>
            </a:r>
            <a:r>
              <a:rPr lang="en-US" sz="1400" dirty="0"/>
              <a:t> </a:t>
            </a:r>
            <a:r>
              <a:rPr lang="en-US" sz="1400" dirty="0" err="1"/>
              <a:t>iddo</a:t>
            </a:r>
            <a:r>
              <a:rPr lang="en-US" sz="1400" dirty="0"/>
              <a:t> am </a:t>
            </a:r>
            <a:r>
              <a:rPr lang="en-US" sz="1400" dirty="0" err="1"/>
              <a:t>ychydig</a:t>
            </a:r>
            <a:r>
              <a:rPr lang="en-US" sz="1400" dirty="0"/>
              <a:t> </a:t>
            </a:r>
            <a:r>
              <a:rPr lang="en-US" sz="1400" dirty="0" err="1"/>
              <a:t>funudau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Torrwch</a:t>
            </a:r>
            <a:r>
              <a:rPr lang="en-US" sz="1400" dirty="0"/>
              <a:t> </a:t>
            </a:r>
            <a:r>
              <a:rPr lang="en-US" sz="1400" dirty="0" err="1"/>
              <a:t>rywfaint</a:t>
            </a:r>
            <a:r>
              <a:rPr lang="en-US" sz="1400" dirty="0"/>
              <a:t> o </a:t>
            </a:r>
            <a:r>
              <a:rPr lang="en-US" sz="1400" dirty="0" err="1"/>
              <a:t>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 </a:t>
            </a:r>
            <a:r>
              <a:rPr lang="en-US" sz="1400" dirty="0" err="1"/>
              <a:t>a’i</a:t>
            </a:r>
            <a:r>
              <a:rPr lang="en-US" sz="1400" dirty="0"/>
              <a:t> </a:t>
            </a:r>
            <a:r>
              <a:rPr lang="en-US" sz="1400" dirty="0" err="1"/>
              <a:t>roi</a:t>
            </a:r>
            <a:r>
              <a:rPr lang="en-US" sz="1400" dirty="0"/>
              <a:t> </a:t>
            </a:r>
            <a:r>
              <a:rPr lang="en-US" sz="1400" dirty="0" err="1"/>
              <a:t>mewn</a:t>
            </a:r>
            <a:r>
              <a:rPr lang="en-US" sz="1400" dirty="0"/>
              <a:t> jar </a:t>
            </a:r>
            <a:r>
              <a:rPr lang="en-US" sz="1400" dirty="0" err="1"/>
              <a:t>wydr</a:t>
            </a:r>
            <a:r>
              <a:rPr lang="en-US" sz="1400" dirty="0"/>
              <a:t>, </a:t>
            </a:r>
            <a:r>
              <a:rPr lang="en-US" sz="1400" dirty="0" err="1"/>
              <a:t>gan</a:t>
            </a:r>
            <a:r>
              <a:rPr lang="en-US" sz="1400" dirty="0"/>
              <a:t> </a:t>
            </a:r>
            <a:r>
              <a:rPr lang="en-US" sz="1400" dirty="0" err="1"/>
              <a:t>ei</a:t>
            </a:r>
            <a:r>
              <a:rPr lang="en-US" sz="1400" dirty="0"/>
              <a:t> </a:t>
            </a:r>
            <a:r>
              <a:rPr lang="en-US" sz="1400" dirty="0" err="1"/>
              <a:t>wasgu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lawr</a:t>
            </a:r>
            <a:r>
              <a:rPr lang="en-US" sz="1400" dirty="0"/>
              <a:t> </a:t>
            </a:r>
            <a:r>
              <a:rPr lang="en-US" sz="1400" dirty="0" err="1"/>
              <a:t>ychydig</a:t>
            </a:r>
            <a:r>
              <a:rPr lang="en-US" sz="1400" dirty="0"/>
              <a:t>. 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Cymysgwch</a:t>
            </a:r>
            <a:r>
              <a:rPr lang="en-US" sz="1400" dirty="0"/>
              <a:t> y </a:t>
            </a:r>
            <a:r>
              <a:rPr lang="en-US" sz="1400" dirty="0" err="1"/>
              <a:t>burum</a:t>
            </a:r>
            <a:r>
              <a:rPr lang="en-US" sz="1400" dirty="0"/>
              <a:t> </a:t>
            </a:r>
            <a:r>
              <a:rPr lang="en-US" sz="1400" dirty="0" err="1"/>
              <a:t>actif</a:t>
            </a:r>
            <a:r>
              <a:rPr lang="en-US" sz="1400" dirty="0"/>
              <a:t>, </a:t>
            </a:r>
            <a:r>
              <a:rPr lang="en-US" sz="1400" dirty="0" err="1"/>
              <a:t>ei</a:t>
            </a:r>
            <a:r>
              <a:rPr lang="en-US" sz="1400" dirty="0"/>
              <a:t> </a:t>
            </a:r>
            <a:r>
              <a:rPr lang="en-US" sz="1400" dirty="0" err="1"/>
              <a:t>droi</a:t>
            </a:r>
            <a:r>
              <a:rPr lang="en-US" sz="1400" dirty="0"/>
              <a:t> </a:t>
            </a:r>
            <a:r>
              <a:rPr lang="en-US" sz="1400" dirty="0" err="1"/>
              <a:t>ychydig</a:t>
            </a:r>
            <a:r>
              <a:rPr lang="en-US" sz="1400" dirty="0"/>
              <a:t> a </a:t>
            </a:r>
            <a:r>
              <a:rPr lang="en-US" sz="1400" dirty="0" err="1"/>
              <a:t>gwneud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siŵr</a:t>
            </a:r>
            <a:r>
              <a:rPr lang="en-US" sz="1400" dirty="0"/>
              <a:t> bod y </a:t>
            </a:r>
            <a:r>
              <a:rPr lang="en-US" sz="1400" dirty="0" err="1"/>
              <a:t>cymysgedd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wastad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Defnyddiwch</a:t>
            </a:r>
            <a:r>
              <a:rPr lang="en-US" sz="1400" dirty="0"/>
              <a:t> </a:t>
            </a:r>
            <a:r>
              <a:rPr lang="en-US" sz="1400" dirty="0" err="1"/>
              <a:t>farciwr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dynnu</a:t>
            </a:r>
            <a:r>
              <a:rPr lang="en-US" sz="1400" dirty="0"/>
              <a:t> </a:t>
            </a:r>
            <a:r>
              <a:rPr lang="en-US" sz="1400" dirty="0" err="1"/>
              <a:t>llinell</a:t>
            </a:r>
            <a:r>
              <a:rPr lang="en-US" sz="1400" dirty="0"/>
              <a:t> </a:t>
            </a:r>
            <a:r>
              <a:rPr lang="en-US" sz="1400" dirty="0" err="1"/>
              <a:t>lle</a:t>
            </a:r>
            <a:r>
              <a:rPr lang="en-US" sz="1400" dirty="0"/>
              <a:t> </a:t>
            </a:r>
            <a:r>
              <a:rPr lang="en-US" sz="1400" dirty="0" err="1"/>
              <a:t>mae</a:t>
            </a:r>
            <a:r>
              <a:rPr lang="en-US" sz="1400" dirty="0"/>
              <a:t> top y </a:t>
            </a:r>
            <a:r>
              <a:rPr lang="en-US" sz="1400" dirty="0" err="1"/>
              <a:t>cymysgedd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Ymestynnwch</a:t>
            </a:r>
            <a:r>
              <a:rPr lang="en-US" sz="1400" dirty="0"/>
              <a:t> </a:t>
            </a:r>
            <a:r>
              <a:rPr lang="en-US" sz="1400" dirty="0" err="1"/>
              <a:t>faneg</a:t>
            </a:r>
            <a:r>
              <a:rPr lang="en-US" sz="1400" dirty="0"/>
              <a:t> </a:t>
            </a:r>
            <a:r>
              <a:rPr lang="en-US" sz="1400" dirty="0" err="1"/>
              <a:t>blastig</a:t>
            </a:r>
            <a:r>
              <a:rPr lang="en-US" sz="1400" dirty="0"/>
              <a:t>/</a:t>
            </a:r>
            <a:r>
              <a:rPr lang="en-US" sz="1400" dirty="0" err="1"/>
              <a:t>latecs</a:t>
            </a:r>
            <a:r>
              <a:rPr lang="en-US" sz="1400" dirty="0"/>
              <a:t> </a:t>
            </a:r>
            <a:r>
              <a:rPr lang="en-US" sz="1400" dirty="0" err="1"/>
              <a:t>tenau</a:t>
            </a:r>
            <a:r>
              <a:rPr lang="en-US" sz="1400" dirty="0"/>
              <a:t> </a:t>
            </a:r>
            <a:r>
              <a:rPr lang="en-US" sz="1400" dirty="0" err="1"/>
              <a:t>dros</a:t>
            </a:r>
            <a:r>
              <a:rPr lang="en-US" sz="1400" dirty="0"/>
              <a:t> </a:t>
            </a:r>
            <a:r>
              <a:rPr lang="en-US" sz="1400" dirty="0" err="1"/>
              <a:t>geg</a:t>
            </a:r>
            <a:r>
              <a:rPr lang="en-US" sz="1400" dirty="0"/>
              <a:t> y jar </a:t>
            </a:r>
            <a:r>
              <a:rPr lang="en-US" sz="1400" dirty="0" err="1"/>
              <a:t>a’i</a:t>
            </a:r>
            <a:r>
              <a:rPr lang="en-US" sz="1400" dirty="0"/>
              <a:t> </a:t>
            </a:r>
            <a:r>
              <a:rPr lang="en-US" sz="1400" dirty="0" err="1"/>
              <a:t>chlymu</a:t>
            </a:r>
            <a:r>
              <a:rPr lang="en-US" sz="1400" dirty="0"/>
              <a:t> </a:t>
            </a:r>
            <a:r>
              <a:rPr lang="en-US" sz="1400" dirty="0" err="1"/>
              <a:t>gyda</a:t>
            </a:r>
            <a:r>
              <a:rPr lang="en-US" sz="1400" dirty="0"/>
              <a:t> band </a:t>
            </a:r>
            <a:r>
              <a:rPr lang="en-US" sz="1400" dirty="0" err="1"/>
              <a:t>elastig</a:t>
            </a:r>
            <a:r>
              <a:rPr lang="en-US" sz="1400" dirty="0"/>
              <a:t> </a:t>
            </a:r>
            <a:r>
              <a:rPr lang="en-US" sz="1400" dirty="0" err="1"/>
              <a:t>fel</a:t>
            </a:r>
            <a:r>
              <a:rPr lang="en-US" sz="1400" dirty="0"/>
              <a:t> bod </a:t>
            </a:r>
            <a:r>
              <a:rPr lang="en-US" sz="1400" dirty="0" err="1"/>
              <a:t>sêl</a:t>
            </a:r>
            <a:r>
              <a:rPr lang="en-US" sz="1400" dirty="0"/>
              <a:t> </a:t>
            </a:r>
            <a:r>
              <a:rPr lang="en-US" sz="1400" dirty="0" err="1"/>
              <a:t>dynn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Rhowch</a:t>
            </a:r>
            <a:r>
              <a:rPr lang="en-US" sz="1400" dirty="0"/>
              <a:t> y </a:t>
            </a:r>
            <a:r>
              <a:rPr lang="en-US" sz="1400" dirty="0" err="1"/>
              <a:t>jariau</a:t>
            </a:r>
            <a:r>
              <a:rPr lang="en-US" sz="1400" dirty="0"/>
              <a:t> </a:t>
            </a:r>
            <a:r>
              <a:rPr lang="en-US" sz="1400" dirty="0" err="1"/>
              <a:t>mewn</a:t>
            </a:r>
            <a:r>
              <a:rPr lang="en-US" sz="1400" dirty="0"/>
              <a:t> </a:t>
            </a:r>
            <a:r>
              <a:rPr lang="en-US" sz="1400" dirty="0" err="1"/>
              <a:t>lle</a:t>
            </a:r>
            <a:r>
              <a:rPr lang="en-US" sz="1400" dirty="0"/>
              <a:t> </a:t>
            </a:r>
            <a:r>
              <a:rPr lang="en-US" sz="1400" dirty="0" err="1"/>
              <a:t>cynnes</a:t>
            </a:r>
            <a:r>
              <a:rPr lang="en-US" sz="1400" dirty="0"/>
              <a:t> / </a:t>
            </a:r>
            <a:r>
              <a:rPr lang="en-US" sz="1400" dirty="0" err="1"/>
              <a:t>heulog</a:t>
            </a:r>
            <a:r>
              <a:rPr lang="en-US" sz="1400" dirty="0"/>
              <a:t> am 20 </a:t>
            </a:r>
            <a:r>
              <a:rPr lang="en-US" sz="1400" dirty="0" err="1"/>
              <a:t>munud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/>
              <a:t>Yn y </a:t>
            </a:r>
            <a:r>
              <a:rPr lang="en-US" sz="1400" dirty="0" err="1"/>
              <a:t>cyfamser</a:t>
            </a:r>
            <a:r>
              <a:rPr lang="en-US" sz="1400" dirty="0"/>
              <a:t>, </a:t>
            </a:r>
            <a:r>
              <a:rPr lang="en-US" sz="1400" dirty="0" err="1"/>
              <a:t>llenwch</a:t>
            </a:r>
            <a:r>
              <a:rPr lang="en-US" sz="1400" dirty="0"/>
              <a:t> y </a:t>
            </a:r>
            <a:r>
              <a:rPr lang="en-US" sz="1400" dirty="0" err="1"/>
              <a:t>daflen</a:t>
            </a:r>
            <a:r>
              <a:rPr lang="en-US" sz="1400" dirty="0"/>
              <a:t> </a:t>
            </a:r>
            <a:r>
              <a:rPr lang="en-US" sz="1400" dirty="0" err="1"/>
              <a:t>adroddiad</a:t>
            </a:r>
            <a:r>
              <a:rPr lang="en-US" sz="1400" dirty="0"/>
              <a:t> </a:t>
            </a:r>
            <a:r>
              <a:rPr lang="en-US" sz="1400" dirty="0" err="1"/>
              <a:t>labordy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ragweld</a:t>
            </a:r>
            <a:r>
              <a:rPr lang="en-US" sz="1400" dirty="0"/>
              <a:t> </a:t>
            </a:r>
            <a:r>
              <a:rPr lang="en-US" sz="1400" dirty="0" err="1"/>
              <a:t>beth</a:t>
            </a:r>
            <a:r>
              <a:rPr lang="en-US" sz="1400" dirty="0"/>
              <a:t> </a:t>
            </a:r>
            <a:r>
              <a:rPr lang="en-US" sz="1400" dirty="0" err="1"/>
              <a:t>fydd</a:t>
            </a:r>
            <a:r>
              <a:rPr lang="en-US" sz="1400" dirty="0"/>
              <a:t> </a:t>
            </a:r>
            <a:r>
              <a:rPr lang="en-US" sz="1400" dirty="0" err="1"/>
              <a:t>yn</a:t>
            </a:r>
            <a:r>
              <a:rPr lang="en-US" sz="1400" dirty="0"/>
              <a:t> </a:t>
            </a:r>
            <a:r>
              <a:rPr lang="en-US" sz="1400" dirty="0" err="1"/>
              <a:t>digwydd</a:t>
            </a:r>
            <a:r>
              <a:rPr lang="en-US" sz="1400" dirty="0"/>
              <a:t>.</a:t>
            </a:r>
          </a:p>
          <a:p>
            <a:pPr lvl="4">
              <a:spcAft>
                <a:spcPts val="600"/>
              </a:spcAft>
            </a:pPr>
            <a:r>
              <a:rPr lang="en-US" sz="1400" dirty="0" err="1"/>
              <a:t>Ar</a:t>
            </a:r>
            <a:r>
              <a:rPr lang="en-US" sz="1400" dirty="0"/>
              <a:t> </a:t>
            </a:r>
            <a:r>
              <a:rPr lang="en-US" sz="1400" dirty="0" err="1"/>
              <a:t>ôl</a:t>
            </a:r>
            <a:r>
              <a:rPr lang="en-US" sz="1400" dirty="0"/>
              <a:t> 20 </a:t>
            </a:r>
            <a:r>
              <a:rPr lang="en-US" sz="1400" dirty="0" err="1"/>
              <a:t>munud</a:t>
            </a:r>
            <a:r>
              <a:rPr lang="en-US" sz="1400" dirty="0"/>
              <a:t>, </a:t>
            </a:r>
            <a:r>
              <a:rPr lang="en-US" sz="1400" dirty="0" err="1"/>
              <a:t>edrychwch</a:t>
            </a:r>
            <a:r>
              <a:rPr lang="en-US" sz="1400" dirty="0"/>
              <a:t> </a:t>
            </a:r>
            <a:r>
              <a:rPr lang="en-US" sz="1400" dirty="0" err="1"/>
              <a:t>beth</a:t>
            </a:r>
            <a:r>
              <a:rPr lang="en-US" sz="1400" dirty="0"/>
              <a:t> </a:t>
            </a:r>
            <a:r>
              <a:rPr lang="en-US" sz="1400" dirty="0" err="1"/>
              <a:t>sydd</a:t>
            </a:r>
            <a:r>
              <a:rPr lang="en-US" sz="1400" dirty="0"/>
              <a:t> </a:t>
            </a:r>
            <a:r>
              <a:rPr lang="en-US" sz="1400" dirty="0" err="1"/>
              <a:t>wedi</a:t>
            </a:r>
            <a:r>
              <a:rPr lang="en-US" sz="1400" dirty="0"/>
              <a:t> </a:t>
            </a:r>
            <a:r>
              <a:rPr lang="en-US" sz="1400" dirty="0" err="1"/>
              <a:t>digwydd</a:t>
            </a:r>
            <a:r>
              <a:rPr lang="en-US" sz="1400" dirty="0"/>
              <a:t> a </a:t>
            </a:r>
            <a:r>
              <a:rPr lang="en-US" sz="1400" dirty="0" err="1"/>
              <a:t>chofnodi</a:t>
            </a:r>
            <a:r>
              <a:rPr lang="en-US" sz="1400" dirty="0"/>
              <a:t> </a:t>
            </a:r>
            <a:r>
              <a:rPr lang="en-US" sz="1400" dirty="0" err="1"/>
              <a:t>hyn</a:t>
            </a:r>
            <a:r>
              <a:rPr lang="en-US" sz="1400" dirty="0"/>
              <a:t> </a:t>
            </a:r>
            <a:r>
              <a:rPr lang="en-US" sz="1400" dirty="0" err="1"/>
              <a:t>ar</a:t>
            </a:r>
            <a:r>
              <a:rPr lang="en-US" sz="1400" dirty="0"/>
              <a:t> y </a:t>
            </a:r>
            <a:r>
              <a:rPr lang="en-US" sz="1400" dirty="0" err="1"/>
              <a:t>daflen</a:t>
            </a:r>
            <a:r>
              <a:rPr lang="en-US" sz="1400" dirty="0"/>
              <a:t> </a:t>
            </a:r>
            <a:r>
              <a:rPr lang="en-US" sz="1400" dirty="0" err="1"/>
              <a:t>adroddiad</a:t>
            </a:r>
            <a:r>
              <a:rPr lang="en-US" sz="1400" dirty="0"/>
              <a:t> </a:t>
            </a:r>
            <a:r>
              <a:rPr lang="en-US" sz="1400" dirty="0" err="1"/>
              <a:t>labordy</a:t>
            </a:r>
            <a:r>
              <a:rPr lang="en-US" sz="1400" dirty="0"/>
              <a:t>.</a:t>
            </a:r>
          </a:p>
          <a:p>
            <a:pPr lvl="2"/>
            <a:r>
              <a:rPr lang="en-US" sz="1400" b="1" dirty="0" err="1"/>
              <a:t>Os</a:t>
            </a:r>
            <a:r>
              <a:rPr lang="en-US" sz="1400" b="1" dirty="0"/>
              <a:t> </a:t>
            </a:r>
            <a:r>
              <a:rPr lang="en-US" sz="1400" b="1" dirty="0" err="1"/>
              <a:t>yw</a:t>
            </a:r>
            <a:r>
              <a:rPr lang="en-US" sz="1400" b="1" dirty="0"/>
              <a:t> </a:t>
            </a:r>
            <a:r>
              <a:rPr lang="en-US" sz="1400" b="1" dirty="0" err="1"/>
              <a:t>pob</a:t>
            </a:r>
            <a:r>
              <a:rPr lang="en-US" sz="1400" b="1" dirty="0"/>
              <a:t> </a:t>
            </a:r>
            <a:r>
              <a:rPr lang="en-US" sz="1400" b="1" dirty="0" err="1"/>
              <a:t>grŵp</a:t>
            </a:r>
            <a:r>
              <a:rPr lang="en-US" sz="1400" b="1" dirty="0"/>
              <a:t> </a:t>
            </a:r>
            <a:r>
              <a:rPr lang="en-US" sz="1400" b="1" dirty="0" err="1"/>
              <a:t>yn</a:t>
            </a:r>
            <a:r>
              <a:rPr lang="en-US" sz="1400" b="1" dirty="0"/>
              <a:t> </a:t>
            </a:r>
            <a:r>
              <a:rPr lang="en-US" sz="1400" b="1" dirty="0" err="1"/>
              <a:t>defnyddio</a:t>
            </a:r>
            <a:r>
              <a:rPr lang="en-US" sz="1400" b="1" dirty="0"/>
              <a:t> </a:t>
            </a:r>
            <a:r>
              <a:rPr lang="en-US" sz="1400" b="1" dirty="0" err="1"/>
              <a:t>gwastraff</a:t>
            </a:r>
            <a:r>
              <a:rPr lang="en-US" sz="1400" b="1" dirty="0"/>
              <a:t> </a:t>
            </a:r>
            <a:r>
              <a:rPr lang="en-US" sz="1400" b="1" dirty="0" err="1"/>
              <a:t>bwyd</a:t>
            </a:r>
            <a:r>
              <a:rPr lang="en-US" sz="1400" b="1" dirty="0"/>
              <a:t> </a:t>
            </a:r>
            <a:r>
              <a:rPr lang="en-US" sz="1400" b="1" dirty="0" err="1"/>
              <a:t>gwahanol</a:t>
            </a:r>
            <a:r>
              <a:rPr lang="en-US" sz="1400" b="1" dirty="0"/>
              <a:t>, pa rai </a:t>
            </a:r>
            <a:r>
              <a:rPr lang="en-US" sz="1400" b="1" dirty="0" err="1"/>
              <a:t>ydych</a:t>
            </a:r>
            <a:r>
              <a:rPr lang="en-US" sz="1400" b="1" dirty="0"/>
              <a:t> </a:t>
            </a:r>
            <a:r>
              <a:rPr lang="en-US" sz="1400" b="1" dirty="0" err="1"/>
              <a:t>chi’n</a:t>
            </a:r>
            <a:r>
              <a:rPr lang="en-US" sz="1400" b="1" dirty="0"/>
              <a:t> </a:t>
            </a:r>
            <a:r>
              <a:rPr lang="en-US" sz="1400" b="1" dirty="0" err="1"/>
              <a:t>meddwl</a:t>
            </a:r>
            <a:r>
              <a:rPr lang="en-US" sz="1400" b="1" dirty="0"/>
              <a:t> </a:t>
            </a:r>
            <a:r>
              <a:rPr lang="en-US" sz="1400" b="1" dirty="0" err="1"/>
              <a:t>fydd</a:t>
            </a:r>
            <a:r>
              <a:rPr lang="en-US" sz="1400" b="1" dirty="0"/>
              <a:t> </a:t>
            </a:r>
            <a:r>
              <a:rPr lang="en-US" sz="1400" b="1" dirty="0" err="1"/>
              <a:t>yn</a:t>
            </a:r>
            <a:r>
              <a:rPr lang="en-US" sz="1400" b="1" dirty="0"/>
              <a:t> </a:t>
            </a:r>
            <a:r>
              <a:rPr lang="en-US" sz="1400" b="1" dirty="0" err="1"/>
              <a:t>cynhyrchu’r</a:t>
            </a:r>
            <a:r>
              <a:rPr lang="en-US" sz="1400" b="1" dirty="0"/>
              <a:t> </a:t>
            </a:r>
            <a:r>
              <a:rPr lang="en-US" sz="1400" b="1" dirty="0" err="1"/>
              <a:t>mwyaf</a:t>
            </a:r>
            <a:r>
              <a:rPr lang="en-US" sz="1400" b="1" dirty="0"/>
              <a:t> o </a:t>
            </a:r>
            <a:r>
              <a:rPr lang="en-US" sz="1400" b="1" dirty="0" err="1"/>
              <a:t>fio-nwy</a:t>
            </a:r>
            <a:r>
              <a:rPr lang="en-US" sz="1400" b="1" dirty="0"/>
              <a:t>? Sut </a:t>
            </a:r>
            <a:r>
              <a:rPr lang="en-US" sz="1400" b="1" dirty="0" err="1"/>
              <a:t>gallech</a:t>
            </a:r>
            <a:r>
              <a:rPr lang="en-US" sz="1400" b="1" dirty="0"/>
              <a:t> chi </a:t>
            </a:r>
            <a:r>
              <a:rPr lang="en-US" sz="1400" b="1" dirty="0" err="1"/>
              <a:t>sicrhau</a:t>
            </a:r>
            <a:r>
              <a:rPr lang="en-US" sz="1400" b="1" dirty="0"/>
              <a:t> </a:t>
            </a:r>
            <a:r>
              <a:rPr lang="en-US" sz="1400" b="1" dirty="0" err="1"/>
              <a:t>ei</a:t>
            </a:r>
            <a:r>
              <a:rPr lang="en-US" sz="1400" b="1" dirty="0"/>
              <a:t> </a:t>
            </a:r>
            <a:r>
              <a:rPr lang="en-US" sz="1400" b="1" dirty="0" err="1"/>
              <a:t>fod</a:t>
            </a:r>
            <a:r>
              <a:rPr lang="en-US" sz="1400" b="1" dirty="0"/>
              <a:t> </a:t>
            </a:r>
            <a:r>
              <a:rPr lang="en-US" sz="1400" b="1" dirty="0" err="1"/>
              <a:t>yn</a:t>
            </a:r>
            <a:r>
              <a:rPr lang="en-US" sz="1400" b="1" dirty="0"/>
              <a:t> </a:t>
            </a:r>
            <a:r>
              <a:rPr lang="en-US" sz="1400" b="1" dirty="0" err="1"/>
              <a:t>brawf</a:t>
            </a:r>
            <a:r>
              <a:rPr lang="en-US" sz="1400" b="1" dirty="0"/>
              <a:t> teg?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486775" y="1697508"/>
            <a:ext cx="3094038" cy="869359"/>
          </a:xfrm>
          <a:noFill/>
        </p:spPr>
        <p:txBody>
          <a:bodyPr lIns="144000" tIns="144000" rIns="144000" bIns="144000">
            <a:noAutofit/>
          </a:bodyPr>
          <a:lstStyle/>
          <a:p>
            <a:pPr lvl="2"/>
            <a:r>
              <a:rPr lang="en-US" sz="1400" b="1" dirty="0" err="1"/>
              <a:t>Cyngor</a:t>
            </a:r>
            <a:r>
              <a:rPr lang="en-US" sz="1400" b="1" dirty="0"/>
              <a:t> campus </a:t>
            </a:r>
            <a:r>
              <a:rPr lang="en-US" sz="1400" b="1" dirty="0" err="1"/>
              <a:t>i</a:t>
            </a:r>
            <a:r>
              <a:rPr lang="en-US" sz="1400" b="1" dirty="0"/>
              <a:t> </a:t>
            </a:r>
            <a:r>
              <a:rPr lang="en-US" sz="1400" b="1" dirty="0" err="1"/>
              <a:t>ddinasyddion</a:t>
            </a:r>
            <a:r>
              <a:rPr lang="en-US" sz="1400" b="1" dirty="0"/>
              <a:t> </a:t>
            </a:r>
            <a:r>
              <a:rPr lang="en-US" sz="1400" b="1" dirty="0" err="1"/>
              <a:t>gweithgar</a:t>
            </a:r>
            <a:r>
              <a:rPr lang="en-US" sz="1400" b="1" dirty="0"/>
              <a:t>: </a:t>
            </a:r>
            <a:r>
              <a:rPr lang="en-US" sz="1400" dirty="0" err="1"/>
              <a:t>Dywedwch</a:t>
            </a:r>
            <a:r>
              <a:rPr lang="en-US" sz="1400" dirty="0"/>
              <a:t> </a:t>
            </a:r>
            <a:r>
              <a:rPr lang="en-US" sz="1400" dirty="0" err="1"/>
              <a:t>wrth</a:t>
            </a:r>
            <a:r>
              <a:rPr lang="en-US" sz="1400" dirty="0"/>
              <a:t> </a:t>
            </a:r>
            <a:r>
              <a:rPr lang="en-US" sz="1400" dirty="0" err="1"/>
              <a:t>bobl</a:t>
            </a:r>
            <a:r>
              <a:rPr lang="en-US" sz="1400" dirty="0"/>
              <a:t> </a:t>
            </a:r>
            <a:r>
              <a:rPr lang="en-US" sz="1400" dirty="0" err="1"/>
              <a:t>gartref</a:t>
            </a:r>
            <a:r>
              <a:rPr lang="en-US" sz="1400" dirty="0"/>
              <a:t> am </a:t>
            </a:r>
            <a:r>
              <a:rPr lang="en-US" sz="1400" dirty="0" err="1"/>
              <a:t>yr</a:t>
            </a:r>
            <a:r>
              <a:rPr lang="en-US" sz="1400" dirty="0"/>
              <a:t> </a:t>
            </a:r>
            <a:r>
              <a:rPr lang="en-US" sz="1400" dirty="0" err="1"/>
              <a:t>arbrawf</a:t>
            </a:r>
            <a:r>
              <a:rPr lang="en-US" sz="1400" dirty="0"/>
              <a:t> </a:t>
            </a:r>
            <a:r>
              <a:rPr lang="en-US" sz="1400" dirty="0" err="1"/>
              <a:t>hwn</a:t>
            </a:r>
            <a:r>
              <a:rPr lang="en-US" sz="1400" dirty="0"/>
              <a:t> </a:t>
            </a:r>
            <a:r>
              <a:rPr lang="en-US" sz="1400" dirty="0" err="1"/>
              <a:t>i’w</a:t>
            </a:r>
            <a:r>
              <a:rPr lang="en-US" sz="1400" dirty="0"/>
              <a:t> </a:t>
            </a:r>
            <a:r>
              <a:rPr lang="en-US" sz="1400" dirty="0" err="1"/>
              <a:t>dysgu</a:t>
            </a:r>
            <a:r>
              <a:rPr lang="en-US" sz="1400" dirty="0"/>
              <a:t> am </a:t>
            </a:r>
            <a:r>
              <a:rPr lang="en-US" sz="1400" dirty="0" err="1"/>
              <a:t>ailgylchu</a:t>
            </a:r>
            <a:r>
              <a:rPr lang="en-US" sz="1400" dirty="0"/>
              <a:t> </a:t>
            </a:r>
            <a:r>
              <a:rPr lang="en-US" sz="1400" dirty="0" err="1"/>
              <a:t>gwastraff</a:t>
            </a:r>
            <a:r>
              <a:rPr lang="en-US" sz="1400" dirty="0"/>
              <a:t> </a:t>
            </a:r>
            <a:r>
              <a:rPr lang="en-US" sz="1400" dirty="0" err="1"/>
              <a:t>bwyd</a:t>
            </a:r>
            <a:r>
              <a:rPr lang="en-US" sz="1400" dirty="0"/>
              <a:t>!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AE635C5-CC54-F1B6-5DE5-F25FBC4CF9D3}"/>
              </a:ext>
            </a:extLst>
          </p:cNvPr>
          <p:cNvSpPr txBox="1"/>
          <p:nvPr/>
        </p:nvSpPr>
        <p:spPr>
          <a:xfrm>
            <a:off x="8533755" y="5235488"/>
            <a:ext cx="1207138" cy="48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Pridd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Burum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actifadydd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55E8FEC-6ABD-CEA3-2536-4DE00FA56E13}"/>
              </a:ext>
            </a:extLst>
          </p:cNvPr>
          <p:cNvSpPr txBox="1"/>
          <p:nvPr/>
        </p:nvSpPr>
        <p:spPr>
          <a:xfrm>
            <a:off x="8533755" y="5751494"/>
            <a:ext cx="864519" cy="48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Gwastraff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Organig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E8D003-AAFF-6057-B4F7-C606FDD4BD3E}"/>
              </a:ext>
            </a:extLst>
          </p:cNvPr>
          <p:cNvGrpSpPr/>
          <p:nvPr/>
        </p:nvGrpSpPr>
        <p:grpSpPr>
          <a:xfrm>
            <a:off x="8648977" y="5718312"/>
            <a:ext cx="2354716" cy="516006"/>
            <a:chOff x="8673689" y="5718312"/>
            <a:chExt cx="2241961" cy="516006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155A0FD-501E-ED92-8841-8A6A56F87106}"/>
                </a:ext>
              </a:extLst>
            </p:cNvPr>
            <p:cNvCxnSpPr>
              <a:cxnSpLocks/>
            </p:cNvCxnSpPr>
            <p:nvPr/>
          </p:nvCxnSpPr>
          <p:spPr>
            <a:xfrm>
              <a:off x="8673689" y="5718312"/>
              <a:ext cx="2241961" cy="5473"/>
            </a:xfrm>
            <a:prstGeom prst="line">
              <a:avLst/>
            </a:prstGeom>
            <a:ln w="3175"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24FA6B4-9AF5-260C-9D88-4164C816A8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73689" y="6227497"/>
              <a:ext cx="2241961" cy="6821"/>
            </a:xfrm>
            <a:prstGeom prst="line">
              <a:avLst/>
            </a:prstGeom>
            <a:ln w="3175"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72A6B5C-AFF3-A97D-9706-AE80E4B6E8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0" y="596699"/>
            <a:ext cx="1146907" cy="77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26CCDBC-3A03-CA7D-2BA5-2EA0FC01D7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6001" y="700402"/>
            <a:ext cx="360836" cy="56702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FAF341C-0914-9203-E2C0-78582EE6222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35372" y="888735"/>
            <a:ext cx="4441502" cy="4820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7367381-9038-21D3-0C87-9727820281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35372" y="596699"/>
            <a:ext cx="4813900" cy="2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1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Props1.xml><?xml version="1.0" encoding="utf-8"?>
<ds:datastoreItem xmlns:ds="http://schemas.openxmlformats.org/officeDocument/2006/customXml" ds:itemID="{2651F788-8D42-4422-AC4B-BD0400B08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7151d3-a763-4fee-95d1-c0b0132eac99"/>
    <ds:schemaRef ds:uri="0edf7d78-1330-49f6-bffc-7239953f04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0E3277-AD9F-460A-B1CE-3988AC6D67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5293F-E022-4A71-93BC-2AD53386B409}">
  <ds:schemaRefs>
    <ds:schemaRef ds:uri="http://schemas.microsoft.com/office/infopath/2007/PartnerControls"/>
    <ds:schemaRef ds:uri="http://schemas.microsoft.com/office/2006/metadata/properties"/>
    <ds:schemaRef ds:uri="f97151d3-a763-4fee-95d1-c0b0132eac99"/>
    <ds:schemaRef ds:uri="http://purl.org/dc/elements/1.1/"/>
    <ds:schemaRef ds:uri="http://schemas.microsoft.com/sharepoint/v3"/>
    <ds:schemaRef ds:uri="0edf7d78-1330-49f6-bffc-7239953f04f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7575</TotalTime>
  <Words>1803</Words>
  <Application>Microsoft Office PowerPoint</Application>
  <PresentationFormat>Widescreen</PresentationFormat>
  <Paragraphs>137</Paragraphs>
  <Slides>10</Slides>
  <Notes>7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Nodiadau athrawon</vt:lpstr>
      <vt:lpstr>PowerPoint Presentation</vt:lpstr>
      <vt:lpstr>Nodiadau athrawon</vt:lpstr>
      <vt:lpstr>PowerPoint Presentation</vt:lpstr>
      <vt:lpstr>Briff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lastModifiedBy>Katrina MacKay</cp:lastModifiedBy>
  <cp:revision>612</cp:revision>
  <dcterms:created xsi:type="dcterms:W3CDTF">2021-10-12T12:16:11Z</dcterms:created>
  <dcterms:modified xsi:type="dcterms:W3CDTF">2024-02-20T17:18:40Z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ediaServiceImageTags">
    <vt:lpwstr/>
  </property>
  <property fmtid="{D5CDD505-2E9C-101B-9397-08002B2CF9AE}" pid="4" name="MSIP_Label_39b32134-930b-47a0-ae68-920ef1df7e99_Enabled">
    <vt:lpwstr>true</vt:lpwstr>
  </property>
  <property fmtid="{D5CDD505-2E9C-101B-9397-08002B2CF9AE}" pid="5" name="MSIP_Label_39b32134-930b-47a0-ae68-920ef1df7e99_SetDate">
    <vt:lpwstr>2024-02-20T12:23:53Z</vt:lpwstr>
  </property>
  <property fmtid="{D5CDD505-2E9C-101B-9397-08002B2CF9AE}" pid="6" name="MSIP_Label_39b32134-930b-47a0-ae68-920ef1df7e99_Method">
    <vt:lpwstr>Privileged</vt:lpwstr>
  </property>
  <property fmtid="{D5CDD505-2E9C-101B-9397-08002B2CF9AE}" pid="7" name="MSIP_Label_39b32134-930b-47a0-ae68-920ef1df7e99_Name">
    <vt:lpwstr>Public</vt:lpwstr>
  </property>
  <property fmtid="{D5CDD505-2E9C-101B-9397-08002B2CF9AE}" pid="8" name="MSIP_Label_39b32134-930b-47a0-ae68-920ef1df7e99_SiteId">
    <vt:lpwstr>31fa3fc8-0d67-4b00-8f5a-3a9a69c281b8</vt:lpwstr>
  </property>
  <property fmtid="{D5CDD505-2E9C-101B-9397-08002B2CF9AE}" pid="9" name="MSIP_Label_39b32134-930b-47a0-ae68-920ef1df7e99_ActionId">
    <vt:lpwstr>4c4544f9-f948-44df-aad9-463e015933fb</vt:lpwstr>
  </property>
  <property fmtid="{D5CDD505-2E9C-101B-9397-08002B2CF9AE}" pid="10" name="MSIP_Label_39b32134-930b-47a0-ae68-920ef1df7e99_ContentBits">
    <vt:lpwstr>2</vt:lpwstr>
  </property>
  <property fmtid="{D5CDD505-2E9C-101B-9397-08002B2CF9AE}" pid="11" name="ClassificationContentMarkingFooterLocations">
    <vt:lpwstr>Office Theme:11</vt:lpwstr>
  </property>
  <property fmtid="{D5CDD505-2E9C-101B-9397-08002B2CF9AE}" pid="12" name="ClassificationContentMarkingFooterText">
    <vt:lpwstr>Sensitivity: Public</vt:lpwstr>
  </property>
</Properties>
</file>